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  <p:sldMasterId id="2147483770" r:id="rId6"/>
    <p:sldMasterId id="2147483776" r:id="rId7"/>
    <p:sldMasterId id="2147483780" r:id="rId8"/>
  </p:sldMasterIdLst>
  <p:notesMasterIdLst>
    <p:notesMasterId r:id="rId51"/>
  </p:notesMasterIdLst>
  <p:sldIdLst>
    <p:sldId id="259" r:id="rId9"/>
    <p:sldId id="262" r:id="rId10"/>
    <p:sldId id="264" r:id="rId11"/>
    <p:sldId id="459" r:id="rId12"/>
    <p:sldId id="266" r:id="rId13"/>
    <p:sldId id="480" r:id="rId14"/>
    <p:sldId id="638" r:id="rId15"/>
    <p:sldId id="659" r:id="rId16"/>
    <p:sldId id="640" r:id="rId17"/>
    <p:sldId id="641" r:id="rId18"/>
    <p:sldId id="422" r:id="rId19"/>
    <p:sldId id="423" r:id="rId20"/>
    <p:sldId id="660" r:id="rId21"/>
    <p:sldId id="267" r:id="rId22"/>
    <p:sldId id="661" r:id="rId23"/>
    <p:sldId id="643" r:id="rId24"/>
    <p:sldId id="662" r:id="rId25"/>
    <p:sldId id="646" r:id="rId26"/>
    <p:sldId id="648" r:id="rId27"/>
    <p:sldId id="663" r:id="rId28"/>
    <p:sldId id="652" r:id="rId29"/>
    <p:sldId id="431" r:id="rId30"/>
    <p:sldId id="432" r:id="rId31"/>
    <p:sldId id="436" r:id="rId32"/>
    <p:sldId id="433" r:id="rId33"/>
    <p:sldId id="434" r:id="rId34"/>
    <p:sldId id="435" r:id="rId35"/>
    <p:sldId id="438" r:id="rId36"/>
    <p:sldId id="439" r:id="rId37"/>
    <p:sldId id="656" r:id="rId38"/>
    <p:sldId id="664" r:id="rId39"/>
    <p:sldId id="442" r:id="rId40"/>
    <p:sldId id="502" r:id="rId41"/>
    <p:sldId id="256" r:id="rId42"/>
    <p:sldId id="257" r:id="rId43"/>
    <p:sldId id="657" r:id="rId44"/>
    <p:sldId id="658" r:id="rId45"/>
    <p:sldId id="258" r:id="rId46"/>
    <p:sldId id="274" r:id="rId47"/>
    <p:sldId id="460" r:id="rId48"/>
    <p:sldId id="506" r:id="rId49"/>
    <p:sldId id="421" r:id="rId5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IBM Plex Sans" panose="020B0503050203000203" pitchFamily="34" charset="0"/>
      <p:regular r:id="rId56"/>
      <p:bold r:id="rId57"/>
      <p:italic r:id="rId58"/>
      <p:boldItalic r:id="rId59"/>
    </p:embeddedFont>
    <p:embeddedFont>
      <p:font typeface="IBM Plex Sans SemiBold" panose="020B0703050203000203" pitchFamily="34" charset="0"/>
      <p:regular r:id="rId60"/>
      <p:bold r:id="rId61"/>
      <p:italic r:id="rId62"/>
      <p:boldItalic r:id="rId63"/>
    </p:embeddedFont>
    <p:embeddedFont>
      <p:font typeface="Roboto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горь Зуриев" initials="ИЗ" lastIdx="1" clrIdx="0">
    <p:extLst>
      <p:ext uri="{19B8F6BF-5375-455C-9EA6-DF929625EA0E}">
        <p15:presenceInfo xmlns:p15="http://schemas.microsoft.com/office/powerpoint/2012/main" userId="c9e51983a495a9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02" autoAdjust="0"/>
  </p:normalViewPr>
  <p:slideViewPr>
    <p:cSldViewPr snapToGrid="0">
      <p:cViewPr>
        <p:scale>
          <a:sx n="100" d="100"/>
          <a:sy n="100" d="100"/>
        </p:scale>
        <p:origin x="87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font" Target="fonts/font12.fntdata"/><Relationship Id="rId68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10.fntdata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notesMaster" Target="notesMasters/notesMaster1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font" Target="fonts/font6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5" name="Google Shape;5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5" name="Google Shape;5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6658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5" name="Google Shape;5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0811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935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65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7837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061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61" name="Google Shape;86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483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5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500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6603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474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81183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0412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67270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9558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6627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119081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505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53" name="Google Shape;10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0188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3" name="Google Shape;5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784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aefc5a00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aefc5a00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efc5a004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efc5a004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275" cy="5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23" name="Google Shape;82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2038" y="879475"/>
            <a:ext cx="7821612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56393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efc5a00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efc5a00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0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6" name="Google Shape;3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92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7" name="Google Shape;4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2038" y="879475"/>
            <a:ext cx="7821612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4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536" cy="24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0270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3109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4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52212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52534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Только заголовок">
  <p:cSld name="20_Только заголовок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8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42900" lvl="0" indent="-317540" algn="l">
              <a:lnSpc>
                <a:spcPct val="142738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068"/>
              <a:buFont typeface="Arial"/>
              <a:buAutoNum type="arabicPeriod"/>
              <a:defRPr sz="1534">
                <a:latin typeface="Roboto"/>
                <a:ea typeface="Roboto"/>
                <a:cs typeface="Roboto"/>
                <a:sym typeface="Roboto"/>
              </a:defRPr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7"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37"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770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6619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53308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03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30" y="1583370"/>
            <a:ext cx="7772734" cy="1159906"/>
          </a:xfrm>
          <a:prstGeom prst="rect">
            <a:avLst/>
          </a:prstGeom>
        </p:spPr>
        <p:txBody>
          <a:bodyPr spcFirstLastPara="1" wrap="square" lIns="189575" tIns="189575" rIns="189575" bIns="1895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11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11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11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11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11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11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11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11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4811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5830" y="2840103"/>
            <a:ext cx="7772734" cy="784816"/>
          </a:xfrm>
          <a:prstGeom prst="rect">
            <a:avLst/>
          </a:prstGeom>
        </p:spPr>
        <p:txBody>
          <a:bodyPr spcFirstLastPara="1" wrap="square" lIns="189575" tIns="189575" rIns="189575" bIns="18957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2983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2983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2983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2983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2983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2983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2983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298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57159" y="4749933"/>
            <a:ext cx="548664" cy="393563"/>
          </a:xfrm>
          <a:prstGeom prst="rect">
            <a:avLst/>
          </a:prstGeom>
        </p:spPr>
        <p:txBody>
          <a:bodyPr spcFirstLastPara="1" wrap="square" lIns="189575" tIns="189575" rIns="189575" bIns="1895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53774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57220" y="205982"/>
            <a:ext cx="8229953" cy="857265"/>
          </a:xfrm>
          <a:prstGeom prst="rect">
            <a:avLst/>
          </a:prstGeom>
        </p:spPr>
        <p:txBody>
          <a:bodyPr spcFirstLastPara="1" wrap="square" lIns="189575" tIns="189575" rIns="189575" bIns="1895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57220" y="1200171"/>
            <a:ext cx="8229953" cy="3725783"/>
          </a:xfrm>
          <a:prstGeom prst="rect">
            <a:avLst/>
          </a:prstGeom>
        </p:spPr>
        <p:txBody>
          <a:bodyPr spcFirstLastPara="1" wrap="square" lIns="189575" tIns="189575" rIns="189575" bIns="189575" anchor="t" anchorCtr="0">
            <a:noAutofit/>
          </a:bodyPr>
          <a:lstStyle>
            <a:lvl1pPr marL="219959" lvl="0" indent="-299389">
              <a:spcBef>
                <a:spcPts val="625"/>
              </a:spcBef>
              <a:spcAft>
                <a:spcPts val="0"/>
              </a:spcAft>
              <a:buSzPts val="6200"/>
              <a:buChar char="●"/>
              <a:defRPr/>
            </a:lvl1pPr>
            <a:lvl2pPr marL="439918" lvl="1" indent="-262729">
              <a:spcBef>
                <a:spcPts val="0"/>
              </a:spcBef>
              <a:spcAft>
                <a:spcPts val="0"/>
              </a:spcAft>
              <a:buSzPts val="5000"/>
              <a:buChar char="○"/>
              <a:defRPr/>
            </a:lvl2pPr>
            <a:lvl3pPr marL="659877" lvl="2" indent="-262729">
              <a:spcBef>
                <a:spcPts val="0"/>
              </a:spcBef>
              <a:spcAft>
                <a:spcPts val="0"/>
              </a:spcAft>
              <a:buSzPts val="5000"/>
              <a:buChar char="■"/>
              <a:defRPr/>
            </a:lvl3pPr>
            <a:lvl4pPr marL="879836" lvl="3" indent="-223014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1099795" lvl="4" indent="-223014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1319754" lvl="5" indent="-223014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1539712" lvl="6" indent="-223014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1759671" lvl="7" indent="-223014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1979630" lvl="8" indent="-223014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57159" y="4749933"/>
            <a:ext cx="548664" cy="393563"/>
          </a:xfrm>
          <a:prstGeom prst="rect">
            <a:avLst/>
          </a:prstGeom>
        </p:spPr>
        <p:txBody>
          <a:bodyPr spcFirstLastPara="1" wrap="square" lIns="189575" tIns="189575" rIns="189575" bIns="1895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690772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57220" y="205982"/>
            <a:ext cx="8229953" cy="857265"/>
          </a:xfrm>
          <a:prstGeom prst="rect">
            <a:avLst/>
          </a:prstGeom>
        </p:spPr>
        <p:txBody>
          <a:bodyPr spcFirstLastPara="1" wrap="square" lIns="189575" tIns="189575" rIns="189575" bIns="1895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57219" y="1200171"/>
            <a:ext cx="3994685" cy="3725783"/>
          </a:xfrm>
          <a:prstGeom prst="rect">
            <a:avLst/>
          </a:prstGeom>
        </p:spPr>
        <p:txBody>
          <a:bodyPr spcFirstLastPara="1" wrap="square" lIns="189575" tIns="189575" rIns="189575" bIns="189575" anchor="t" anchorCtr="0">
            <a:noAutofit/>
          </a:bodyPr>
          <a:lstStyle>
            <a:lvl1pPr marL="219959" lvl="0" indent="-299389">
              <a:spcBef>
                <a:spcPts val="625"/>
              </a:spcBef>
              <a:spcAft>
                <a:spcPts val="0"/>
              </a:spcAft>
              <a:buSzPts val="6200"/>
              <a:buChar char="●"/>
              <a:defRPr/>
            </a:lvl1pPr>
            <a:lvl2pPr marL="439918" lvl="1" indent="-262729">
              <a:spcBef>
                <a:spcPts val="0"/>
              </a:spcBef>
              <a:spcAft>
                <a:spcPts val="0"/>
              </a:spcAft>
              <a:buSzPts val="5000"/>
              <a:buChar char="○"/>
              <a:defRPr/>
            </a:lvl2pPr>
            <a:lvl3pPr marL="659877" lvl="2" indent="-262729">
              <a:spcBef>
                <a:spcPts val="0"/>
              </a:spcBef>
              <a:spcAft>
                <a:spcPts val="0"/>
              </a:spcAft>
              <a:buSzPts val="5000"/>
              <a:buChar char="■"/>
              <a:defRPr/>
            </a:lvl3pPr>
            <a:lvl4pPr marL="879836" lvl="3" indent="-223014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1099795" lvl="4" indent="-223014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1319754" lvl="5" indent="-223014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1539712" lvl="6" indent="-223014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1759671" lvl="7" indent="-223014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1979630" lvl="8" indent="-223014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2"/>
          </p:nvPr>
        </p:nvSpPr>
        <p:spPr>
          <a:xfrm>
            <a:off x="4692475" y="1200171"/>
            <a:ext cx="3994685" cy="3725783"/>
          </a:xfrm>
          <a:prstGeom prst="rect">
            <a:avLst/>
          </a:prstGeom>
        </p:spPr>
        <p:txBody>
          <a:bodyPr spcFirstLastPara="1" wrap="square" lIns="189575" tIns="189575" rIns="189575" bIns="189575" anchor="t" anchorCtr="0">
            <a:noAutofit/>
          </a:bodyPr>
          <a:lstStyle>
            <a:lvl1pPr marL="219959" lvl="0" indent="-299389">
              <a:spcBef>
                <a:spcPts val="625"/>
              </a:spcBef>
              <a:spcAft>
                <a:spcPts val="0"/>
              </a:spcAft>
              <a:buSzPts val="6200"/>
              <a:buChar char="●"/>
              <a:defRPr/>
            </a:lvl1pPr>
            <a:lvl2pPr marL="439918" lvl="1" indent="-262729">
              <a:spcBef>
                <a:spcPts val="0"/>
              </a:spcBef>
              <a:spcAft>
                <a:spcPts val="0"/>
              </a:spcAft>
              <a:buSzPts val="5000"/>
              <a:buChar char="○"/>
              <a:defRPr/>
            </a:lvl2pPr>
            <a:lvl3pPr marL="659877" lvl="2" indent="-262729">
              <a:spcBef>
                <a:spcPts val="0"/>
              </a:spcBef>
              <a:spcAft>
                <a:spcPts val="0"/>
              </a:spcAft>
              <a:buSzPts val="5000"/>
              <a:buChar char="■"/>
              <a:defRPr/>
            </a:lvl3pPr>
            <a:lvl4pPr marL="879836" lvl="3" indent="-223014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4pPr>
            <a:lvl5pPr marL="1099795" lvl="4" indent="-223014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5pPr>
            <a:lvl6pPr marL="1319754" lvl="5" indent="-223014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6pPr>
            <a:lvl7pPr marL="1539712" lvl="6" indent="-223014">
              <a:spcBef>
                <a:spcPts val="0"/>
              </a:spcBef>
              <a:spcAft>
                <a:spcPts val="0"/>
              </a:spcAft>
              <a:buSzPts val="3700"/>
              <a:buChar char="●"/>
              <a:defRPr/>
            </a:lvl7pPr>
            <a:lvl8pPr marL="1759671" lvl="7" indent="-223014">
              <a:spcBef>
                <a:spcPts val="0"/>
              </a:spcBef>
              <a:spcAft>
                <a:spcPts val="0"/>
              </a:spcAft>
              <a:buSzPts val="3700"/>
              <a:buChar char="○"/>
              <a:defRPr/>
            </a:lvl8pPr>
            <a:lvl9pPr marL="1979630" lvl="8" indent="-223014">
              <a:spcBef>
                <a:spcPts val="0"/>
              </a:spcBef>
              <a:spcAft>
                <a:spcPts val="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557159" y="4749933"/>
            <a:ext cx="548664" cy="393563"/>
          </a:xfrm>
          <a:prstGeom prst="rect">
            <a:avLst/>
          </a:prstGeom>
        </p:spPr>
        <p:txBody>
          <a:bodyPr spcFirstLastPara="1" wrap="square" lIns="189575" tIns="189575" rIns="189575" bIns="1895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67865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20" y="205982"/>
            <a:ext cx="8229953" cy="857265"/>
          </a:xfrm>
          <a:prstGeom prst="rect">
            <a:avLst/>
          </a:prstGeom>
        </p:spPr>
        <p:txBody>
          <a:bodyPr spcFirstLastPara="1" wrap="square" lIns="189575" tIns="189575" rIns="189575" bIns="1895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557159" y="4749933"/>
            <a:ext cx="548664" cy="393563"/>
          </a:xfrm>
          <a:prstGeom prst="rect">
            <a:avLst/>
          </a:prstGeom>
        </p:spPr>
        <p:txBody>
          <a:bodyPr spcFirstLastPara="1" wrap="square" lIns="189575" tIns="189575" rIns="189575" bIns="1895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62749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20" y="4406386"/>
            <a:ext cx="8229953" cy="519555"/>
          </a:xfrm>
          <a:prstGeom prst="rect">
            <a:avLst/>
          </a:prstGeom>
        </p:spPr>
        <p:txBody>
          <a:bodyPr spcFirstLastPara="1" wrap="square" lIns="189575" tIns="189575" rIns="189575" bIns="189575" anchor="t" anchorCtr="0">
            <a:noAutofit/>
          </a:bodyPr>
          <a:lstStyle>
            <a:lvl1pPr marL="219959" lvl="0" indent="-109979" algn="ctr">
              <a:spcBef>
                <a:spcPts val="337"/>
              </a:spcBef>
              <a:spcAft>
                <a:spcPts val="0"/>
              </a:spcAft>
              <a:buSzPts val="3700"/>
              <a:buNone/>
              <a:defRPr sz="1780"/>
            </a:lvl1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557159" y="4749933"/>
            <a:ext cx="548664" cy="393563"/>
          </a:xfrm>
          <a:prstGeom prst="rect">
            <a:avLst/>
          </a:prstGeom>
        </p:spPr>
        <p:txBody>
          <a:bodyPr spcFirstLastPara="1" wrap="square" lIns="189575" tIns="189575" rIns="189575" bIns="1895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137605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557159" y="4749933"/>
            <a:ext cx="548664" cy="393563"/>
          </a:xfrm>
          <a:prstGeom prst="rect">
            <a:avLst/>
          </a:prstGeom>
        </p:spPr>
        <p:txBody>
          <a:bodyPr spcFirstLastPara="1" wrap="square" lIns="189575" tIns="189575" rIns="189575" bIns="1895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945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4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2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5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536" cy="24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08725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45" cy="51429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2"/>
              <a:buFont typeface="Arial"/>
              <a:buNone/>
            </a:pPr>
            <a:endParaRPr sz="789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1865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20" y="205982"/>
            <a:ext cx="8229953" cy="85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9575" tIns="189575" rIns="189575" bIns="1895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20" y="1200171"/>
            <a:ext cx="8229953" cy="372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9575" tIns="189575" rIns="189575" bIns="189575" anchor="t" anchorCtr="0">
            <a:noAutofit/>
          </a:bodyPr>
          <a:lstStyle>
            <a:lvl1pPr marL="457200" lvl="0" indent="-622300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200"/>
              <a:buChar char="●"/>
              <a:defRPr sz="6200">
                <a:solidFill>
                  <a:schemeClr val="dk1"/>
                </a:solidFill>
              </a:defRPr>
            </a:lvl1pPr>
            <a:lvl2pPr marL="914400" lvl="1" indent="-546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Char char="○"/>
              <a:defRPr sz="5000">
                <a:solidFill>
                  <a:schemeClr val="dk1"/>
                </a:solidFill>
              </a:defRPr>
            </a:lvl2pPr>
            <a:lvl3pPr marL="1371600" lvl="2" indent="-546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Char char="■"/>
              <a:defRPr sz="5000">
                <a:solidFill>
                  <a:schemeClr val="dk1"/>
                </a:solidFill>
              </a:defRPr>
            </a:lvl3pPr>
            <a:lvl4pPr marL="1828800" lvl="3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  <a:defRPr sz="3700">
                <a:solidFill>
                  <a:schemeClr val="dk1"/>
                </a:solidFill>
              </a:defRPr>
            </a:lvl4pPr>
            <a:lvl5pPr marL="2286000" lvl="4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 sz="3700">
                <a:solidFill>
                  <a:schemeClr val="dk1"/>
                </a:solidFill>
              </a:defRPr>
            </a:lvl5pPr>
            <a:lvl6pPr marL="2743200" lvl="5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 sz="3700">
                <a:solidFill>
                  <a:schemeClr val="dk1"/>
                </a:solidFill>
              </a:defRPr>
            </a:lvl6pPr>
            <a:lvl7pPr marL="3200400" lvl="6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  <a:defRPr sz="3700">
                <a:solidFill>
                  <a:schemeClr val="dk1"/>
                </a:solidFill>
              </a:defRPr>
            </a:lvl7pPr>
            <a:lvl8pPr marL="3657600" lvl="7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 sz="3700">
                <a:solidFill>
                  <a:schemeClr val="dk1"/>
                </a:solidFill>
              </a:defRPr>
            </a:lvl8pPr>
            <a:lvl9pPr marL="4114800" lvl="8" indent="-4635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7159" y="4749933"/>
            <a:ext cx="548664" cy="393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9575" tIns="189575" rIns="189575" bIns="189575" anchor="ctr" anchorCtr="0">
            <a:noAutofit/>
          </a:bodyPr>
          <a:lstStyle>
            <a:lvl1pPr lvl="0" algn="r">
              <a:buNone/>
              <a:defRPr sz="1299">
                <a:solidFill>
                  <a:schemeClr val="dk1"/>
                </a:solidFill>
              </a:defRPr>
            </a:lvl1pPr>
            <a:lvl2pPr lvl="1" algn="r">
              <a:buNone/>
              <a:defRPr sz="1299">
                <a:solidFill>
                  <a:schemeClr val="dk1"/>
                </a:solidFill>
              </a:defRPr>
            </a:lvl2pPr>
            <a:lvl3pPr lvl="2" algn="r">
              <a:buNone/>
              <a:defRPr sz="1299">
                <a:solidFill>
                  <a:schemeClr val="dk1"/>
                </a:solidFill>
              </a:defRPr>
            </a:lvl3pPr>
            <a:lvl4pPr lvl="3" algn="r">
              <a:buNone/>
              <a:defRPr sz="1299">
                <a:solidFill>
                  <a:schemeClr val="dk1"/>
                </a:solidFill>
              </a:defRPr>
            </a:lvl4pPr>
            <a:lvl5pPr lvl="4" algn="r">
              <a:buNone/>
              <a:defRPr sz="1299">
                <a:solidFill>
                  <a:schemeClr val="dk1"/>
                </a:solidFill>
              </a:defRPr>
            </a:lvl5pPr>
            <a:lvl6pPr lvl="5" algn="r">
              <a:buNone/>
              <a:defRPr sz="1299">
                <a:solidFill>
                  <a:schemeClr val="dk1"/>
                </a:solidFill>
              </a:defRPr>
            </a:lvl6pPr>
            <a:lvl7pPr lvl="6" algn="r">
              <a:buNone/>
              <a:defRPr sz="1299">
                <a:solidFill>
                  <a:schemeClr val="dk1"/>
                </a:solidFill>
              </a:defRPr>
            </a:lvl7pPr>
            <a:lvl8pPr lvl="7" algn="r">
              <a:buNone/>
              <a:defRPr sz="1299">
                <a:solidFill>
                  <a:schemeClr val="dk1"/>
                </a:solidFill>
              </a:defRPr>
            </a:lvl8pPr>
            <a:lvl9pPr lvl="8" algn="r">
              <a:buNone/>
              <a:defRPr sz="1299">
                <a:solidFill>
                  <a:schemeClr val="dk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80724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7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7.png"/><Relationship Id="rId4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3_Problem_Solving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.png"/><Relationship Id="rId5" Type="http://schemas.openxmlformats.org/officeDocument/2006/relationships/hyperlink" Target="https://clck.ru/gA2tC" TargetMode="External"/><Relationship Id="rId4" Type="http://schemas.openxmlformats.org/officeDocument/2006/relationships/hyperlink" Target="https://clck.ru/gA2sM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19. Как проанализировать свой проект при его завершении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88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Для чего это нужно</a:t>
            </a:r>
            <a:endParaRPr sz="2894"/>
          </a:p>
        </p:txBody>
      </p:sp>
      <p:sp>
        <p:nvSpPr>
          <p:cNvPr id="539" name="Google Shape;539;p33"/>
          <p:cNvSpPr txBox="1"/>
          <p:nvPr/>
        </p:nvSpPr>
        <p:spPr>
          <a:xfrm>
            <a:off x="597306" y="1666568"/>
            <a:ext cx="5496313" cy="214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398860" indent="-398860" algn="just" defTabSz="685800">
              <a:lnSpc>
                <a:spcPct val="150000"/>
              </a:lnSpc>
              <a:buSzPts val="2000"/>
              <a:buFont typeface="Noto Sans Symbols"/>
              <a:buChar char="✔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Выводы, сделанные по завершении работ, крайне полезны в будущих проектах.</a:t>
            </a:r>
            <a:endParaRPr sz="1050" dirty="0">
              <a:ea typeface="+mn-ea"/>
            </a:endParaRPr>
          </a:p>
          <a:p>
            <a:pPr marL="398860" indent="-398860" algn="just" defTabSz="685800">
              <a:lnSpc>
                <a:spcPct val="150000"/>
              </a:lnSpc>
              <a:buSzPts val="2000"/>
              <a:buFont typeface="Noto Sans Symbols"/>
              <a:buChar char="✔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Всё предвидеть и учесть на этапе планирования и в процессе реализации невозможно, так как проект – уникальный набор работ, направленный на создание уникального продукта.</a:t>
            </a:r>
            <a:endParaRPr sz="1050" dirty="0">
              <a:ea typeface="+mn-ea"/>
            </a:endParaRPr>
          </a:p>
        </p:txBody>
      </p:sp>
      <p:pic>
        <p:nvPicPr>
          <p:cNvPr id="540" name="Google Shape;54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355" y="2328201"/>
            <a:ext cx="2378869" cy="237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96;p54">
            <a:extLst>
              <a:ext uri="{FF2B5EF4-FFF2-40B4-BE49-F238E27FC236}">
                <a16:creationId xmlns:a16="http://schemas.microsoft.com/office/drawing/2014/main" id="{4C92EBDD-949D-4520-B9AE-AF722A9BBEF4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DEAFA09D-F598-4ED2-849A-6D39FF928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88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Для чего это нужно</a:t>
            </a:r>
            <a:endParaRPr sz="2894"/>
          </a:p>
        </p:txBody>
      </p:sp>
      <p:sp>
        <p:nvSpPr>
          <p:cNvPr id="539" name="Google Shape;539;p33"/>
          <p:cNvSpPr txBox="1"/>
          <p:nvPr/>
        </p:nvSpPr>
        <p:spPr>
          <a:xfrm>
            <a:off x="597306" y="4321593"/>
            <a:ext cx="6609535" cy="38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algn="just" defTabSz="685800">
              <a:lnSpc>
                <a:spcPct val="150000"/>
              </a:lnSpc>
              <a:buSzPts val="2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Обучение организации (процессам </a:t>
            </a:r>
            <a:r>
              <a:rPr lang="en-US" sz="1350" dirty="0">
                <a:latin typeface="IBM Plex Sans"/>
                <a:ea typeface="IBM Plex Sans"/>
                <a:cs typeface="IBM Plex Sans"/>
                <a:sym typeface="IBM Plex Sans"/>
              </a:rPr>
              <a:t>Project Management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 нужен фидбек)</a:t>
            </a:r>
            <a:endParaRPr lang="ru-RU" sz="900" dirty="0">
              <a:ea typeface="+mn-e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94E809-CD4B-42D4-8420-D7BFD9DCA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50" y="1393491"/>
            <a:ext cx="4023746" cy="2928102"/>
          </a:xfrm>
          <a:prstGeom prst="rect">
            <a:avLst/>
          </a:prstGeom>
        </p:spPr>
      </p:pic>
      <p:sp>
        <p:nvSpPr>
          <p:cNvPr id="37" name="Google Shape;396;p54">
            <a:extLst>
              <a:ext uri="{FF2B5EF4-FFF2-40B4-BE49-F238E27FC236}">
                <a16:creationId xmlns:a16="http://schemas.microsoft.com/office/drawing/2014/main" id="{F0923C88-A60F-4A61-B383-00397E0E199C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AE0DFB8-8CEC-41CD-8FFD-A2336043F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6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3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88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Для чего это нужно</a:t>
            </a:r>
            <a:endParaRPr sz="2894" dirty="0"/>
          </a:p>
        </p:txBody>
      </p:sp>
      <p:sp>
        <p:nvSpPr>
          <p:cNvPr id="539" name="Google Shape;539;p33"/>
          <p:cNvSpPr txBox="1"/>
          <p:nvPr/>
        </p:nvSpPr>
        <p:spPr>
          <a:xfrm>
            <a:off x="597306" y="1801064"/>
            <a:ext cx="5496313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398860" indent="-398860" algn="just" defTabSz="685800">
              <a:lnSpc>
                <a:spcPct val="150000"/>
              </a:lnSpc>
              <a:buSzPts val="2000"/>
              <a:buFont typeface="Noto Sans Symbols"/>
              <a:buChar char="✔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Улучшение будущих оценок</a:t>
            </a:r>
          </a:p>
          <a:p>
            <a:pPr marL="398860" indent="-398860" algn="just" defTabSz="685800">
              <a:lnSpc>
                <a:spcPct val="150000"/>
              </a:lnSpc>
              <a:buSzPts val="2000"/>
              <a:buFont typeface="Noto Sans Symbols"/>
              <a:buChar char="✔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Улучшение бизнес-планирования (например, в следующий раз делаем больше экспериментов или сначала делаем MVP, чтобы подтвердить гипотезу)</a:t>
            </a:r>
          </a:p>
          <a:p>
            <a:pPr marL="398860" indent="-398860" algn="just" defTabSz="685800">
              <a:lnSpc>
                <a:spcPct val="150000"/>
              </a:lnSpc>
              <a:buSzPts val="2000"/>
              <a:buFont typeface="Noto Sans Symbols"/>
              <a:buChar char="✔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Улучшение процессов ведения проектов</a:t>
            </a:r>
            <a:endParaRPr lang="ru-RU" sz="1050" dirty="0">
              <a:ea typeface="+mn-ea"/>
            </a:endParaRPr>
          </a:p>
        </p:txBody>
      </p:sp>
      <p:pic>
        <p:nvPicPr>
          <p:cNvPr id="540" name="Google Shape;54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1355" y="2328201"/>
            <a:ext cx="2378869" cy="237886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96;p54">
            <a:extLst>
              <a:ext uri="{FF2B5EF4-FFF2-40B4-BE49-F238E27FC236}">
                <a16:creationId xmlns:a16="http://schemas.microsoft.com/office/drawing/2014/main" id="{09B4E9AD-91E7-4B2B-A72A-9A0019D73CB5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B53C75C-5860-4E58-8F86-17B94DCD7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В чём заключается роль </a:t>
            </a:r>
            <a:r>
              <a:rPr lang="en-US" sz="2400" dirty="0"/>
              <a:t>PM</a:t>
            </a:r>
            <a:r>
              <a:rPr lang="ru-RU" sz="2400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6416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886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Роль PM в пост-анализе</a:t>
            </a:r>
            <a:endParaRPr sz="2894"/>
          </a:p>
        </p:txBody>
      </p:sp>
      <p:sp>
        <p:nvSpPr>
          <p:cNvPr id="617" name="Google Shape;617;p35"/>
          <p:cNvSpPr/>
          <p:nvPr/>
        </p:nvSpPr>
        <p:spPr>
          <a:xfrm>
            <a:off x="3758990" y="3706945"/>
            <a:ext cx="5023243" cy="1000125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ru-RU" sz="1350"/>
              <a:t>Всё зависит от специфики, сферы проекта и набора необходимых специфических знаний для проведения анализа.</a:t>
            </a:r>
            <a:endParaRPr sz="1050">
              <a:ea typeface="+mn-ea"/>
            </a:endParaRPr>
          </a:p>
        </p:txBody>
      </p:sp>
      <p:sp>
        <p:nvSpPr>
          <p:cNvPr id="618" name="Google Shape;618;p35"/>
          <p:cNvSpPr txBox="1"/>
          <p:nvPr/>
        </p:nvSpPr>
        <p:spPr>
          <a:xfrm>
            <a:off x="518726" y="1349455"/>
            <a:ext cx="4917669" cy="162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организует работу проектной команды по сбору исходных данных для анализа;</a:t>
            </a:r>
            <a:endParaRPr sz="900" dirty="0">
              <a:ea typeface="+mn-ea"/>
            </a:endParaRP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может самостоятельно провести пост-анализ;</a:t>
            </a:r>
            <a:endParaRPr sz="900" dirty="0">
              <a:ea typeface="+mn-ea"/>
            </a:endParaRP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может поручить своей команде провести пост-анализ, изучить Отчёт пост-анализа и принять решение.</a:t>
            </a:r>
            <a:endParaRPr sz="900" dirty="0">
              <a:ea typeface="+mn-ea"/>
            </a:endParaRPr>
          </a:p>
        </p:txBody>
      </p:sp>
      <p:pic>
        <p:nvPicPr>
          <p:cNvPr id="619" name="Google Shape;61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4975" y="1341650"/>
            <a:ext cx="3361360" cy="176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883" y="3320677"/>
            <a:ext cx="2052188" cy="160070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6;p54">
            <a:extLst>
              <a:ext uri="{FF2B5EF4-FFF2-40B4-BE49-F238E27FC236}">
                <a16:creationId xmlns:a16="http://schemas.microsoft.com/office/drawing/2014/main" id="{77F70E2A-7EAB-421E-944F-78D003C7CCA4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99BCD979-76D5-494E-B32F-785888FA6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делать нельзя</a:t>
            </a:r>
            <a:r>
              <a:rPr lang="ru-RU" sz="2400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726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 err="1"/>
              <a:t>Антипатерны</a:t>
            </a:r>
            <a:r>
              <a:rPr lang="ru-RU" sz="2894" b="1" dirty="0"/>
              <a:t> пост-анализа!</a:t>
            </a:r>
            <a:endParaRPr sz="2894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497554" y="1559083"/>
            <a:ext cx="7692986" cy="14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пост-анализ как наказание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переход на личности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указывание пальцем на ошибки друг друга (работает и для людей и для отделов)</a:t>
            </a:r>
            <a:endParaRPr sz="1050" dirty="0">
              <a:ea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25566B-8216-458D-A4BA-CED4156C2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971" y="3180417"/>
            <a:ext cx="3571875" cy="167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96;p54">
            <a:extLst>
              <a:ext uri="{FF2B5EF4-FFF2-40B4-BE49-F238E27FC236}">
                <a16:creationId xmlns:a16="http://schemas.microsoft.com/office/drawing/2014/main" id="{5C95FEC0-958F-43B7-9AE9-ADADE1F6BFC1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48016F4-FFF7-4A7D-8B49-425014E1E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99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провести пост-анализ</a:t>
            </a:r>
            <a:r>
              <a:rPr lang="ru-RU" sz="2400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547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42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652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700" b="1" dirty="0"/>
              <a:t>Для того, чтобы провести пост-анализ нужно:</a:t>
            </a:r>
            <a:endParaRPr sz="1350" dirty="0"/>
          </a:p>
        </p:txBody>
      </p:sp>
      <p:sp>
        <p:nvSpPr>
          <p:cNvPr id="895" name="Google Shape;895;p42"/>
          <p:cNvSpPr txBox="1"/>
          <p:nvPr/>
        </p:nvSpPr>
        <p:spPr>
          <a:xfrm>
            <a:off x="504944" y="1600602"/>
            <a:ext cx="5654775" cy="1315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342900" indent="-342900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Arial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Отобрать ключевые показатели для анализа.</a:t>
            </a:r>
            <a:endParaRPr sz="900" dirty="0">
              <a:ea typeface="+mn-ea"/>
            </a:endParaRPr>
          </a:p>
          <a:p>
            <a:pPr marL="342900" indent="-342900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Arial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Провести анализ план-факт = сравнить плановые показатели по количеству и качеству с тем, что получилось в результате.</a:t>
            </a:r>
            <a:endParaRPr sz="900" dirty="0">
              <a:ea typeface="+mn-ea"/>
            </a:endParaRPr>
          </a:p>
          <a:p>
            <a:pPr marL="342900" indent="-342900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Arial"/>
              <a:buAutoNum type="arabicPeriod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Выявить отклонения.</a:t>
            </a:r>
            <a:endParaRPr sz="900" dirty="0">
              <a:ea typeface="+mn-ea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8DDEE9B-FE76-4AFB-8588-355D371D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66" y="2738914"/>
            <a:ext cx="3036043" cy="202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Google Shape;396;p54">
            <a:extLst>
              <a:ext uri="{FF2B5EF4-FFF2-40B4-BE49-F238E27FC236}">
                <a16:creationId xmlns:a16="http://schemas.microsoft.com/office/drawing/2014/main" id="{285C7E11-9608-4B0B-807B-EF5105870FE4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D89305F-09C3-43D6-88F3-D94E82C08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859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Способ провести пост анализ</a:t>
            </a:r>
            <a:endParaRPr lang="ru-RU" sz="2894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597306" y="1409543"/>
            <a:ext cx="4896468" cy="287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Post-</a:t>
            </a:r>
            <a:r>
              <a:rPr lang="ru-RU" sz="1800" dirty="0" err="1">
                <a:latin typeface="IBM Plex Sans"/>
                <a:ea typeface="IBM Plex Sans"/>
                <a:cs typeface="IBM Plex Sans"/>
                <a:sym typeface="IBM Plex Sans"/>
              </a:rPr>
              <a:t>mortem</a:t>
            </a: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 (ретроспектива)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Интервью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Сравнение показателей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A3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endParaRPr lang="ru-RU" sz="1800" dirty="0">
              <a:latin typeface="IBM Plex Sans"/>
              <a:ea typeface="+mn-ea"/>
              <a:sym typeface="IBM Plex Sans"/>
            </a:endParaRPr>
          </a:p>
          <a:p>
            <a:pPr marL="9049" defTabSz="685800">
              <a:lnSpc>
                <a:spcPct val="150000"/>
              </a:lnSpc>
              <a:buClr>
                <a:srgbClr val="FC2C38"/>
              </a:buClr>
              <a:buSzPts val="3300"/>
              <a:defRPr/>
            </a:pPr>
            <a:r>
              <a:rPr lang="ru-RU" sz="788" dirty="0">
                <a:ea typeface="+mn-ea"/>
              </a:rPr>
              <a:t>* </a:t>
            </a:r>
            <a:r>
              <a:rPr lang="ru-RU" sz="788" dirty="0" err="1">
                <a:solidFill>
                  <a:srgbClr val="1F497D"/>
                </a:solidFill>
                <a:ea typeface="+mn-ea"/>
              </a:rPr>
              <a:t>Ретроспектика</a:t>
            </a:r>
            <a:r>
              <a:rPr lang="ru-RU" sz="788" dirty="0">
                <a:solidFill>
                  <a:srgbClr val="1F497D"/>
                </a:solidFill>
                <a:ea typeface="+mn-ea"/>
              </a:rPr>
              <a:t> (или </a:t>
            </a:r>
            <a:r>
              <a:rPr lang="ru-RU" sz="788" dirty="0" err="1">
                <a:solidFill>
                  <a:srgbClr val="1F497D"/>
                </a:solidFill>
                <a:ea typeface="+mn-ea"/>
              </a:rPr>
              <a:t>post-mortem</a:t>
            </a:r>
            <a:r>
              <a:rPr lang="ru-RU" sz="788" dirty="0">
                <a:solidFill>
                  <a:srgbClr val="1F497D"/>
                </a:solidFill>
                <a:ea typeface="+mn-ea"/>
              </a:rPr>
              <a:t>) - это инструмент, широко применяемых в гибких методологиях, который нацелен на улучшение работы проектной команды путем анализа текущих результатов. Ретроспективу проводят на регулярной основе по контрольным точкам. Например, по завершению спринта/итерации/фазы/релиза/закрытию проекта.</a:t>
            </a:r>
            <a:endParaRPr sz="788" dirty="0">
              <a:solidFill>
                <a:srgbClr val="1F497D"/>
              </a:solidFill>
              <a:ea typeface="+mn-e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10DF33-D06F-4EAB-90C7-31763EA02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914" y="1770685"/>
            <a:ext cx="2931624" cy="2268440"/>
          </a:xfrm>
          <a:prstGeom prst="rect">
            <a:avLst/>
          </a:prstGeom>
        </p:spPr>
      </p:pic>
      <p:sp>
        <p:nvSpPr>
          <p:cNvPr id="36" name="Google Shape;396;p54">
            <a:extLst>
              <a:ext uri="{FF2B5EF4-FFF2-40B4-BE49-F238E27FC236}">
                <a16:creationId xmlns:a16="http://schemas.microsoft.com/office/drawing/2014/main" id="{93389936-EBF8-465C-8D58-E5BC13AB0533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83C9DE1-B7CF-4F00-9664-31B849F62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провести ретроспективный пост-анализ проекта</a:t>
            </a:r>
            <a:r>
              <a:rPr lang="ru-RU" sz="2400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0190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400" b="1" dirty="0"/>
              <a:t>Какие ключевые показатели взять для анализа</a:t>
            </a:r>
            <a:endParaRPr lang="ru-RU" sz="2400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597306" y="1527881"/>
            <a:ext cx="5906734" cy="287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бюджет проекта;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сроки проекта;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плановые и возникшие риски;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управление командой проекта;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управление заинтересованными сторонами;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управление содержанием проекта;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управление изменениями проекта;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технические и иные характеристики продукта проекта;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иные показатели, требующие анализа, ввиду специфики проекта.</a:t>
            </a:r>
            <a:endParaRPr sz="900" dirty="0">
              <a:ea typeface="+mn-ea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8179A3-54EE-4F73-AA1E-5DFB22B9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054" y="1718659"/>
            <a:ext cx="3213596" cy="214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96;p54">
            <a:extLst>
              <a:ext uri="{FF2B5EF4-FFF2-40B4-BE49-F238E27FC236}">
                <a16:creationId xmlns:a16="http://schemas.microsoft.com/office/drawing/2014/main" id="{BCF31A69-F25E-41ED-A0A2-32A49650388E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2C03CF8A-E4D1-4523-B6E1-B9C96D428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27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Бюджет проекта</a:t>
            </a:r>
            <a:endParaRPr lang="ru-RU" sz="2894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597306" y="1527881"/>
            <a:ext cx="5906734" cy="287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кем формировался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 составлялся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 отслеживалось сгорание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 отслеживалось соотношение ценность/траты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 отражались изменения 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скоупа</a:t>
            </a:r>
            <a:endParaRPr lang="ru-RU"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отслеживалась ли маржинальность (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рейты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уложились ли?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было ли сужение и расширение команды на разных этапах?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были ли бюджетные планы понятны заинтересованным лицам</a:t>
            </a:r>
            <a:endParaRPr sz="900" dirty="0">
              <a:ea typeface="+mn-ea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52BC72F-27A3-44E7-93CD-DC32CBD74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920" y="1934281"/>
            <a:ext cx="2559935" cy="191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96;p54">
            <a:extLst>
              <a:ext uri="{FF2B5EF4-FFF2-40B4-BE49-F238E27FC236}">
                <a16:creationId xmlns:a16="http://schemas.microsoft.com/office/drawing/2014/main" id="{4515ECB1-0240-4E3B-83DC-AEAF6E69CEAE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F4D8181-714D-42EB-850F-CE46F8758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77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04554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Сроки проекта</a:t>
            </a:r>
            <a:endParaRPr lang="ru-RU" sz="2894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597306" y="1363604"/>
            <a:ext cx="7915770" cy="287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Были ли сроки реалистичны?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 ли план понятен? Был ли доступен? Использовался?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В каких задачах не уложились в оценку?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Обновлялся ли план своевременно?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Были ли активности в проекте, не учтённые в плане (часто UAT забывают)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Какие модели прогнозирования использовались и что они показывали на разных этапах?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Достаточно ли план был детализирован? Не излишне ли он был детализирован?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 шли по критическому пути?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Были ли в плане буферы? Как ими управлялись?</a:t>
            </a:r>
            <a:endParaRPr sz="900" dirty="0">
              <a:ea typeface="+mn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6A80097-4638-4099-8690-E6EB2B092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795" y="1202276"/>
            <a:ext cx="2188634" cy="143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96;p54">
            <a:extLst>
              <a:ext uri="{FF2B5EF4-FFF2-40B4-BE49-F238E27FC236}">
                <a16:creationId xmlns:a16="http://schemas.microsoft.com/office/drawing/2014/main" id="{91C38822-1CF0-4B67-ACB8-071BEF98F0C4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71A4253-A487-4B7A-A51F-A34C396B2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75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04554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Управление содержанием проекта</a:t>
            </a:r>
            <a:endParaRPr lang="ru-RU" sz="2894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622883" y="1493682"/>
            <a:ext cx="6157232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Исключение из </a:t>
            </a:r>
            <a:r>
              <a:rPr lang="ru-RU" sz="1500" dirty="0" err="1">
                <a:latin typeface="IBM Plex Sans"/>
                <a:ea typeface="IBM Plex Sans"/>
                <a:cs typeface="IBM Plex Sans"/>
                <a:sym typeface="IBM Plex Sans"/>
              </a:rPr>
              <a:t>скоупа</a:t>
            </a:r>
            <a:endParaRPr lang="ru-RU" sz="15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Приоритезация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Бизнесовое упрощение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Техническое упрощение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Смена решения/подхода (выход на уровень целей)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endParaRPr lang="ru-RU" sz="1500" dirty="0">
              <a:latin typeface="IBM Plex Sans"/>
              <a:ea typeface="+mn-ea"/>
              <a:cs typeface="+mn-cs"/>
              <a:sym typeface="IBM Plex Sans"/>
            </a:endParaRP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endParaRPr lang="ru-RU" sz="1500" dirty="0">
              <a:latin typeface="IBM Plex Sans"/>
              <a:ea typeface="+mn-ea"/>
              <a:cs typeface="+mn-cs"/>
              <a:sym typeface="IBM Plex Sans"/>
            </a:endParaRPr>
          </a:p>
          <a:p>
            <a:pPr marL="9049" defTabSz="685800">
              <a:lnSpc>
                <a:spcPct val="150000"/>
              </a:lnSpc>
              <a:buClr>
                <a:srgbClr val="FC2C38"/>
              </a:buClr>
              <a:buSzPts val="3300"/>
              <a:defRPr/>
            </a:pPr>
            <a:r>
              <a:rPr lang="ru-RU" sz="1500" b="1" i="1" dirty="0">
                <a:solidFill>
                  <a:srgbClr val="1F497D"/>
                </a:solidFill>
                <a:latin typeface="IBM Plex Sans"/>
                <a:ea typeface="+mn-ea"/>
                <a:cs typeface="+mn-cs"/>
              </a:rPr>
              <a:t>Содержание тесно связано со сроками и стоимостью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3D622E5-A72D-453B-BEB4-E87FFC46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558" y="1693193"/>
            <a:ext cx="2440185" cy="244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96;p54">
            <a:extLst>
              <a:ext uri="{FF2B5EF4-FFF2-40B4-BE49-F238E27FC236}">
                <a16:creationId xmlns:a16="http://schemas.microsoft.com/office/drawing/2014/main" id="{B34320E4-211F-42EA-A906-246797A1D77D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37C0AB1-51E3-4553-BFE5-42F68774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83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04554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Плановые и возникшие риски</a:t>
            </a:r>
            <a:endParaRPr lang="ru-RU" sz="2894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622883" y="1535755"/>
            <a:ext cx="6157232" cy="2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Какие риски сыграли?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Помогли ли планы управления рисками (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митигация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, уклонение, минимизация)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Были ли исполнены планы реагирования для сыгравших рисков?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Обновлялся ли риск реестр? (новые риски/вероятности)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 риски были отражены в плане проекта?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Если риски 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бюджетировались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 - хватило или чрезмерно?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Эскалировали ли вовремя риски?</a:t>
            </a:r>
            <a:endParaRPr sz="900" dirty="0">
              <a:ea typeface="+mn-ea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56A82B8-B423-4928-BEAE-0A2467795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70" y="3000290"/>
            <a:ext cx="2411534" cy="180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96;p54">
            <a:extLst>
              <a:ext uri="{FF2B5EF4-FFF2-40B4-BE49-F238E27FC236}">
                <a16:creationId xmlns:a16="http://schemas.microsoft.com/office/drawing/2014/main" id="{180B3805-6E5B-4034-B5C3-4D48D94D06EF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8DEF05E-54E7-4B03-B7CD-ADC1AF830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9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04554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Управление командой проекта</a:t>
            </a:r>
            <a:endParaRPr lang="ru-RU" sz="2894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622883" y="1493683"/>
            <a:ext cx="6157232" cy="287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Были ли всем понятны задачи, ожидания, области ответственности?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Были ли на проекте возможности для роста?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 ли какой-то человек узким горлышком?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 ли 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bus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factor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Насколько эффективны были коммуникации?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аков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 был индекс счастья команды?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Н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асколько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 все были вовлечены?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Какие конфликты возникали? Как решались?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Росла ли скорость команды с ходом проекта?</a:t>
            </a:r>
            <a:endParaRPr lang="ru-RU" sz="900" dirty="0">
              <a:ea typeface="+mn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4ED4B68-974B-438A-859F-24A9B237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05" y="2941384"/>
            <a:ext cx="3993989" cy="177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96;p54">
            <a:extLst>
              <a:ext uri="{FF2B5EF4-FFF2-40B4-BE49-F238E27FC236}">
                <a16:creationId xmlns:a16="http://schemas.microsoft.com/office/drawing/2014/main" id="{90874E0C-9CED-4133-8993-33090480C179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503FD65-EED5-45C3-B3E8-ABA7E3E5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00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04554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700" b="1" dirty="0"/>
              <a:t>Управление заинтересованными сторонами</a:t>
            </a:r>
            <a:endParaRPr lang="ru-RU" sz="2700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622883" y="1493683"/>
            <a:ext cx="6157232" cy="2250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Была ли матрица RACI?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Всех ли заинтересованных лиц выявили на старте?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Все ли получали достаточно информации?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 заинтересованные лица влияли на проект?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Какую оценку проекта дали в конце заинтересованные лица?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Индекс удовлетворенности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Все ли были в должной мере вовлечены в проект?</a:t>
            </a:r>
            <a:endParaRPr lang="ru-RU" sz="900" dirty="0">
              <a:ea typeface="+mn-ea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5545255-08EE-4A6A-AD7D-C1818AAA0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29" y="2908881"/>
            <a:ext cx="2835608" cy="197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96;p54">
            <a:extLst>
              <a:ext uri="{FF2B5EF4-FFF2-40B4-BE49-F238E27FC236}">
                <a16:creationId xmlns:a16="http://schemas.microsoft.com/office/drawing/2014/main" id="{7F23D8F6-75B2-4356-AA92-3A27C1D1CF4B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711FF91-D44A-49D8-A684-D4051CE03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91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04554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Управление изменениями проекта</a:t>
            </a:r>
            <a:endParaRPr lang="ru-RU" sz="2894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622883" y="1493682"/>
            <a:ext cx="6157232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Был ли процесс?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Как быстро мы реагировали на изменения?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Как изменения повлияли на результат?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Брали ли мы на себя ответственность?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Каковы последствия наших решений?</a:t>
            </a:r>
            <a:endParaRPr lang="ru-RU" sz="1050" dirty="0">
              <a:ea typeface="+mn-ea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593412C-6A8B-4B35-9023-FCD45FFF0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76" y="2294080"/>
            <a:ext cx="3281092" cy="219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96;p54">
            <a:extLst>
              <a:ext uri="{FF2B5EF4-FFF2-40B4-BE49-F238E27FC236}">
                <a16:creationId xmlns:a16="http://schemas.microsoft.com/office/drawing/2014/main" id="{27315174-7DA0-41C0-807B-2F4D8B265AA9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65639A37-D534-47C5-A86E-D6662F24A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8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04554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100" b="1" dirty="0"/>
              <a:t>Технические и иные характеристики продукта проекта</a:t>
            </a:r>
            <a:endParaRPr lang="ru-RU" sz="2100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622884" y="1322980"/>
            <a:ext cx="5844284" cy="31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Легко ли вносить изменения в наш продукт?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Легко ли его поддерживать?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Легко ли ввести нового человека?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 мы реагируем на ошибки?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 мы сообщаем об ошибках пользователям?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Какой у нас 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up-time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 (</a:t>
            </a:r>
            <a:r>
              <a:rPr lang="ru-RU" sz="1350" kern="1200" dirty="0">
                <a:solidFill>
                  <a:srgbClr val="333333"/>
                </a:solidFill>
                <a:latin typeface="Arial" panose="020B0604020202020204" pitchFamily="34" charset="0"/>
                <a:ea typeface="+mn-ea"/>
                <a:cs typeface="+mn-cs"/>
              </a:rPr>
              <a:t>время непрерывной работы системы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)?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Есть ли системы мониторинга и </a:t>
            </a:r>
            <a:r>
              <a:rPr lang="ru-RU" sz="1350" dirty="0" err="1">
                <a:latin typeface="IBM Plex Sans"/>
                <a:ea typeface="IBM Plex Sans"/>
                <a:cs typeface="IBM Plex Sans"/>
                <a:sym typeface="IBM Plex Sans"/>
              </a:rPr>
              <a:t>алертинга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Как мы реагируем если система упала? Кто-нибудь проснется?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Насколько продукт удобный/понятный/простой и т.д.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Был ли ответственный за качество?</a:t>
            </a:r>
            <a:endParaRPr lang="ru-RU" sz="900" dirty="0">
              <a:ea typeface="+mn-ea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095764B4-1559-42AF-937B-FBCBBE3A4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048" y="3121682"/>
            <a:ext cx="2151481" cy="161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396;p54">
            <a:extLst>
              <a:ext uri="{FF2B5EF4-FFF2-40B4-BE49-F238E27FC236}">
                <a16:creationId xmlns:a16="http://schemas.microsoft.com/office/drawing/2014/main" id="{6946B72F-FF6B-48A4-B01B-DF851D1E911F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415921D9-FCE8-445E-93E8-A06C061A5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8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25783" y="1040400"/>
            <a:ext cx="42012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b="1" dirty="0">
                <a:solidFill>
                  <a:schemeClr val="accent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47"/>
          <p:cNvSpPr txBox="1">
            <a:spLocks noGrp="1"/>
          </p:cNvSpPr>
          <p:nvPr>
            <p:ph type="title"/>
          </p:nvPr>
        </p:nvSpPr>
        <p:spPr>
          <a:xfrm>
            <a:off x="532174" y="761589"/>
            <a:ext cx="8091713" cy="72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Что учесть в Отчёте пост-анализа?</a:t>
            </a:r>
            <a:endParaRPr dirty="0"/>
          </a:p>
        </p:txBody>
      </p:sp>
      <p:sp>
        <p:nvSpPr>
          <p:cNvPr id="1087" name="Google Shape;1087;p47"/>
          <p:cNvSpPr txBox="1"/>
          <p:nvPr/>
        </p:nvSpPr>
        <p:spPr>
          <a:xfrm>
            <a:off x="532174" y="1648730"/>
            <a:ext cx="5278691" cy="207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параметры и показатели, отобранные для анализа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описываются возникшие ситуации и как на них реагировали и какие принимали решения PM и его проектная команда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что способствовало успеху или провалу проекта</a:t>
            </a: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endParaRPr lang="ru-RU" sz="120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91941" indent="-282893" defTabSz="68580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какие выводы должны быть сделаны, дальнейшие шаги по внедрению – </a:t>
            </a:r>
            <a:r>
              <a:rPr lang="ru-RU" sz="1500" b="1" dirty="0">
                <a:solidFill>
                  <a:srgbClr val="1F497D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поговорим на следующем уроке!</a:t>
            </a:r>
            <a:endParaRPr sz="1200" b="1" dirty="0">
              <a:solidFill>
                <a:srgbClr val="1F497D"/>
              </a:solidFill>
              <a:ea typeface="+mn-ea"/>
            </a:endParaRPr>
          </a:p>
        </p:txBody>
      </p:sp>
      <p:pic>
        <p:nvPicPr>
          <p:cNvPr id="1088" name="Google Shape;108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3794" y="2764631"/>
            <a:ext cx="3429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96;p54">
            <a:extLst>
              <a:ext uri="{FF2B5EF4-FFF2-40B4-BE49-F238E27FC236}">
                <a16:creationId xmlns:a16="http://schemas.microsoft.com/office/drawing/2014/main" id="{D2D4B418-5CC4-4006-B3AD-04295395FAFA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3CC5FD3-C4D6-4639-8251-20772625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Метод А3. Слышали о нём</a:t>
            </a:r>
            <a:r>
              <a:rPr lang="ru-RU" sz="2400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87712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5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1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400" b="1" dirty="0"/>
              <a:t>Что такое А3 и почему он полезен в пост анализе</a:t>
            </a:r>
            <a:endParaRPr lang="ru-RU" sz="2400" dirty="0"/>
          </a:p>
        </p:txBody>
      </p:sp>
      <p:sp>
        <p:nvSpPr>
          <p:cNvPr id="618" name="Google Shape;618;p35"/>
          <p:cNvSpPr txBox="1"/>
          <p:nvPr/>
        </p:nvSpPr>
        <p:spPr>
          <a:xfrm>
            <a:off x="597306" y="1645031"/>
            <a:ext cx="5589643" cy="1956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91941" indent="-282893" defTabSz="685800">
              <a:spcBef>
                <a:spcPts val="450"/>
              </a:spcBef>
              <a:spcAft>
                <a:spcPts val="450"/>
              </a:spcAft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en-US" sz="1350" dirty="0">
                <a:latin typeface="IBM Plex Sans"/>
                <a:ea typeface="IBM Plex Sans"/>
                <a:cs typeface="IBM Plex Sans"/>
                <a:sym typeface="IBM Plex Sans"/>
              </a:rPr>
              <a:t>Agile-</a:t>
            </a: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методология</a:t>
            </a:r>
          </a:p>
          <a:p>
            <a:pPr marL="291941" indent="-282893" defTabSz="685800">
              <a:spcBef>
                <a:spcPts val="450"/>
              </a:spcBef>
              <a:spcAft>
                <a:spcPts val="450"/>
              </a:spcAft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позволяет находить корневые причины проблем</a:t>
            </a:r>
          </a:p>
          <a:p>
            <a:pPr marL="291941" indent="-282893" defTabSz="685800">
              <a:spcBef>
                <a:spcPts val="450"/>
              </a:spcBef>
              <a:spcAft>
                <a:spcPts val="450"/>
              </a:spcAft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позволит визуализировать дерево причинно-следственных связей и докопаться до корневых причин</a:t>
            </a:r>
          </a:p>
          <a:p>
            <a:pPr marL="291941" indent="-282893" defTabSz="685800">
              <a:spcBef>
                <a:spcPts val="450"/>
              </a:spcBef>
              <a:spcAft>
                <a:spcPts val="450"/>
              </a:spcAft>
              <a:buClr>
                <a:srgbClr val="FC2C38"/>
              </a:buClr>
              <a:buSzPts val="3300"/>
              <a:buFont typeface="IBM Plex Sans"/>
              <a:buChar char="•"/>
              <a:defRPr/>
            </a:pPr>
            <a:endParaRPr lang="ru-RU" sz="1350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9049" defTabSz="685800">
              <a:spcBef>
                <a:spcPts val="450"/>
              </a:spcBef>
              <a:spcAft>
                <a:spcPts val="450"/>
              </a:spcAft>
              <a:buClr>
                <a:srgbClr val="FC2C38"/>
              </a:buClr>
              <a:buSzPts val="3300"/>
              <a:defRPr/>
            </a:pPr>
            <a:r>
              <a:rPr lang="ru-RU" sz="1350" dirty="0">
                <a:solidFill>
                  <a:srgbClr val="1F497D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Рассмотрим шаблон </a:t>
            </a:r>
            <a:r>
              <a:rPr lang="en-US" sz="1350" dirty="0">
                <a:solidFill>
                  <a:srgbClr val="1F497D"/>
                </a:solidFill>
                <a:latin typeface="IBM Plex Sans"/>
                <a:ea typeface="IBM Plex Sans"/>
                <a:cs typeface="IBM Plex Sans"/>
                <a:sym typeface="IBM Plex Sans"/>
              </a:rPr>
              <a:t>Henrik Kniberg</a:t>
            </a:r>
            <a:r>
              <a:rPr lang="ru-RU" sz="1350" dirty="0">
                <a:solidFill>
                  <a:srgbClr val="1F497D"/>
                </a:solidFill>
                <a:latin typeface="IBM Plex Sans"/>
                <a:ea typeface="IBM Plex Sans"/>
                <a:cs typeface="IBM Plex Sans"/>
                <a:sym typeface="IBM Plex Sans"/>
              </a:rPr>
              <a:t> (коуч и разработчик игр)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561C1-C95F-49B5-91CD-EFED8E96C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485" y="255865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id="{57E8B7B4-D10D-4DCA-A24D-ECB62352106A}"/>
              </a:ext>
            </a:extLst>
          </p:cNvPr>
          <p:cNvSpPr/>
          <p:nvPr/>
        </p:nvSpPr>
        <p:spPr>
          <a:xfrm>
            <a:off x="2765412" y="3743134"/>
            <a:ext cx="479323" cy="9586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ru-RU" sz="1350" kern="12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" name="Google Shape;396;p54">
            <a:extLst>
              <a:ext uri="{FF2B5EF4-FFF2-40B4-BE49-F238E27FC236}">
                <a16:creationId xmlns:a16="http://schemas.microsoft.com/office/drawing/2014/main" id="{18FE914C-C3A4-4E96-9D00-B67E290685F4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FECA65B-EEAD-4AE6-B64B-5B4160627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83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35;p8"/>
          <p:cNvGraphicFramePr/>
          <p:nvPr/>
        </p:nvGraphicFramePr>
        <p:xfrm>
          <a:off x="964980" y="12833"/>
          <a:ext cx="3560199" cy="51313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90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Описание контекста проблемы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709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Текущее состояние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23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Цель / Целевое состояние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13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Поиск корневых причин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739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6" name="Google Shape;36;p8"/>
          <p:cNvGraphicFramePr/>
          <p:nvPr/>
        </p:nvGraphicFramePr>
        <p:xfrm>
          <a:off x="4611014" y="900453"/>
          <a:ext cx="3560200" cy="406041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Контрмеры (эксперименты)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DO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7632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Проверка результатов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CHECK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913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Дальнейшие действия (список задач)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ACT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296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" name="Google Shape;37;p8"/>
          <p:cNvGraphicFramePr/>
          <p:nvPr/>
        </p:nvGraphicFramePr>
        <p:xfrm>
          <a:off x="5273117" y="262339"/>
          <a:ext cx="2406223" cy="6296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3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Владелец:</a:t>
                      </a:r>
                      <a:endParaRPr sz="600" b="1"/>
                    </a:p>
                  </a:txBody>
                  <a:tcPr marL="43982" marR="43982" marT="43982" marB="4398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43982" marR="43982" marT="43982" marB="4398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Ментор:</a:t>
                      </a:r>
                      <a:endParaRPr sz="600" b="1"/>
                    </a:p>
                  </a:txBody>
                  <a:tcPr marL="43982" marR="43982" marT="43982" marB="4398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43982" marR="43982" marT="43982" marB="439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Дата:</a:t>
                      </a:r>
                      <a:endParaRPr sz="600" b="1"/>
                    </a:p>
                  </a:txBody>
                  <a:tcPr marL="43982" marR="43982" marT="43982" marB="4398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43982" marR="43982" marT="43982" marB="439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" name="Google Shape;38;p8"/>
          <p:cNvSpPr txBox="1"/>
          <p:nvPr/>
        </p:nvSpPr>
        <p:spPr>
          <a:xfrm>
            <a:off x="4569294" y="0"/>
            <a:ext cx="3639768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algn="ctr" defTabSz="439918"/>
            <a:r>
              <a:rPr lang="en" sz="1155" b="1"/>
              <a:t>A3: &lt;суть проблемы&gt;</a:t>
            </a:r>
            <a:endParaRPr sz="1155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Google Shape;46;p9"/>
          <p:cNvGraphicFramePr/>
          <p:nvPr/>
        </p:nvGraphicFramePr>
        <p:xfrm>
          <a:off x="964980" y="12833"/>
          <a:ext cx="3560199" cy="522502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90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Описание контекста проблемы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0686">
                <a:tc gridSpan="2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600" b="1"/>
                        <a:t>Почему это важно?</a:t>
                      </a:r>
                      <a:endParaRPr sz="600" b="1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600" b="1"/>
                        <a:t>Почему читающий этот документ должен проникнуться проблемой и захотеть участвовать в улучшениях?</a:t>
                      </a:r>
                      <a:endParaRPr sz="6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Вопросы для проверки</a:t>
                      </a:r>
                      <a:endParaRPr sz="600" b="1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600"/>
                        <a:t>Насколько понятно, почему это проблема?</a:t>
                      </a:r>
                      <a:endParaRPr sz="6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600"/>
                        <a:t>Решение проблемы соответствует целям компании?</a:t>
                      </a:r>
                      <a:endParaRPr sz="6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600"/>
                        <a:t>Есть ли какая-то еще причина, чтобы работать над этой проблемой (например, обучение)?</a:t>
                      </a:r>
                      <a:endParaRPr sz="300"/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Текущее состояние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585">
                <a:tc gridSpan="2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Как это сейчас работает?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В чем проблема?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Какие основные метрики и их показатели?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Вопросы для проверки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Понятно ли текущее состояние и визуализировано ли оно?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Как мы можем описать текущее состояние еще более понятно?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Отображает ли текущее состояние проблему, которую мы хотим решить 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Какова актуальная проблема в текущем состоянии?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Текущее состояние описано реальными фактами или субъективными ощущениями?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Проблема измерима в какой-то степени или находится на качественном уровне?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Цель / Целевое состояние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287">
                <a:tc gridSpan="2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Что мы ожидаем получить на выходе и почему?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Какие реалистичные изменения метрик мы ожидаем увидеть?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Вопросы для проверки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Определена ли понятная цель?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Что конкретно мы должны достичь?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Наша цель измерима?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Что будет улучшено, насколько и когда?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Поиск корневых причин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76750">
                <a:tc gridSpan="2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Какие корневые причины у исходной проблемы?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Используйте простой инструмент для анализа (например, 5 почему, fishbone диаграмму, причинно-следственную диаграмму), чтобы обнаружить причинно-следственные связи.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Вопросы для проверки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Достаточно ли исчерпывающий в целом получился анализ?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Достаточно ли он глубокий и подробный?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Есть ли доказательства использования 5Почему-подхода?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Визуализированы ли причинно-следственные связи?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Учтены ли все значимые факторы (люди, машины, материалы, методы, окружение, и т.п.?)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Все ли те, кто будет участвовать в решении проблемы, согласны с получившимися причинно-следственными связями?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7" name="Google Shape;47;p9"/>
          <p:cNvGraphicFramePr/>
          <p:nvPr/>
        </p:nvGraphicFramePr>
        <p:xfrm>
          <a:off x="4611014" y="900453"/>
          <a:ext cx="3560200" cy="40589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Контрмеры (эксперименты)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DO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4573">
                <a:tc gridSpan="2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600" b="1"/>
                        <a:t>Придумать контрмеры на каждую корневую причину (</a:t>
                      </a: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набор быстрых экспериментов, которые подтвердят или опровергнут нашу причинно-следственную модель</a:t>
                      </a:r>
                      <a:r>
                        <a:rPr lang="en" sz="600" b="1"/>
                        <a:t>)</a:t>
                      </a:r>
                      <a:endParaRPr sz="600" b="1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600" b="1"/>
                        <a:t>Ожидаемый результат на каждую контрмеру (эксперимент)</a:t>
                      </a:r>
                      <a:endParaRPr sz="6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Вопросы для проверки</a:t>
                      </a:r>
                      <a:endParaRPr sz="600" b="1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600"/>
                        <a:t>Понятно ли описаны контрмеры, по шагам?</a:t>
                      </a:r>
                      <a:endParaRPr sz="6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600"/>
                        <a:t>Покрывают ли контрмеры выявленные корневые причины?</a:t>
                      </a:r>
                      <a:endParaRPr sz="6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600"/>
                        <a:t>Сфокусированы ли контрмеры на правильных вещах?</a:t>
                      </a:r>
                      <a:endParaRPr sz="6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600"/>
                        <a:t>Кто и что будет делать, и когда?</a:t>
                      </a:r>
                      <a:endParaRPr sz="6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600"/>
                        <a:t>Эти действия предотвратят появление проблемы в будущем?</a:t>
                      </a:r>
                      <a:endParaRPr sz="6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600"/>
                        <a:t>Порядок выполнения контрмер понятный и разумный?</a:t>
                      </a:r>
                      <a:endParaRPr sz="6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600"/>
                        <a:t>Как мы проверим эффект от контрмер после их выполнения?</a:t>
                      </a:r>
                      <a:endParaRPr sz="6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00"/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Проверка результатов</a:t>
                      </a:r>
                      <a:endParaRPr sz="800" b="1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CHECK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6870">
                <a:tc gridSpan="2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Актуальный результат на каждую контрмеру (эксперимент)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Как себя ведет система после проведения этих контрмер?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Вопросы для проверки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Как мы будем измерять эффективность контрмер?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Соответствует ли результат поставленной ранее цели?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Текущее поведение соответствует цели?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Если ожидаемые улучшения не произошли, почему так случилось? Что мы упустили?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Дальнейшие действия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ACT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720">
                <a:tc gridSpan="2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Что мы узнали нового, что помогло (или не помогло) улучшить ситуацию?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На основе новых знаний, что мы должны сделать теперь?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Как должна измениться наша работа и быть адаптированы используемые стандарты, чтобы учесть эти новые знания?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Что нам нужно узнать теперь?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chemeClr val="dk1"/>
                          </a:solidFill>
                        </a:rPr>
                        <a:t>Вопросы для проверки</a:t>
                      </a:r>
                      <a:endParaRPr sz="600" b="1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Что необходимо сделать, чтобы избежать повторения проблемы в будущем?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Что еще осталось сделать?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С кем в компании нам следует поделиться этими результатами?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AutoNum type="arabicPeriod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Как это может быть стандартизовано и распространено по компании?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8" name="Google Shape;48;p9"/>
          <p:cNvGraphicFramePr/>
          <p:nvPr/>
        </p:nvGraphicFramePr>
        <p:xfrm>
          <a:off x="5273117" y="262339"/>
          <a:ext cx="2406223" cy="62965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83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2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Владелец:</a:t>
                      </a:r>
                      <a:endParaRPr sz="600" b="1"/>
                    </a:p>
                  </a:txBody>
                  <a:tcPr marL="43982" marR="43982" marT="43982" marB="4398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Драйвит решение проблемы и поддерживает этот A3</a:t>
                      </a:r>
                      <a:endParaRPr sz="600"/>
                    </a:p>
                  </a:txBody>
                  <a:tcPr marL="43982" marR="43982" marT="43982" marB="4398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Ментор:</a:t>
                      </a:r>
                      <a:endParaRPr sz="600" b="1"/>
                    </a:p>
                  </a:txBody>
                  <a:tcPr marL="43982" marR="43982" marT="43982" marB="4398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Помогает команде и следит за процессом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Дата:</a:t>
                      </a:r>
                      <a:endParaRPr sz="600" b="1"/>
                    </a:p>
                  </a:txBody>
                  <a:tcPr marL="43982" marR="43982" marT="43982" marB="4398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Дата последнего обновления</a:t>
                      </a:r>
                      <a:endParaRPr sz="600"/>
                    </a:p>
                  </a:txBody>
                  <a:tcPr marL="43982" marR="43982" marT="43982" marB="439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Google Shape;49;p9"/>
          <p:cNvSpPr txBox="1"/>
          <p:nvPr/>
        </p:nvSpPr>
        <p:spPr>
          <a:xfrm>
            <a:off x="4569294" y="0"/>
            <a:ext cx="3639768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algn="ctr" defTabSz="439918"/>
            <a:r>
              <a:rPr lang="en" sz="1155" b="1"/>
              <a:t>A3: &lt;суть проблемы&gt;</a:t>
            </a:r>
            <a:endParaRPr sz="1155" b="1"/>
          </a:p>
        </p:txBody>
      </p:sp>
      <p:sp>
        <p:nvSpPr>
          <p:cNvPr id="50" name="Google Shape;50;p9"/>
          <p:cNvSpPr/>
          <p:nvPr/>
        </p:nvSpPr>
        <p:spPr>
          <a:xfrm rot="-849348">
            <a:off x="2603783" y="1079556"/>
            <a:ext cx="2012917" cy="347544"/>
          </a:xfrm>
          <a:prstGeom prst="rect">
            <a:avLst/>
          </a:prstGeom>
          <a:solidFill>
            <a:srgbClr val="666666">
              <a:alpha val="5423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algn="ctr" defTabSz="439918"/>
            <a:r>
              <a:rPr lang="en" sz="2309" b="1">
                <a:solidFill>
                  <a:srgbClr val="FFFFFF"/>
                </a:solidFill>
              </a:rPr>
              <a:t>Инструкция</a:t>
            </a:r>
            <a:endParaRPr sz="2309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 txBox="1">
            <a:spLocks noGrp="1"/>
          </p:cNvSpPr>
          <p:nvPr>
            <p:ph type="body" idx="1"/>
          </p:nvPr>
        </p:nvSpPr>
        <p:spPr>
          <a:xfrm>
            <a:off x="1298963" y="638415"/>
            <a:ext cx="3177509" cy="4398318"/>
          </a:xfrm>
          <a:prstGeom prst="rect">
            <a:avLst/>
          </a:prstGeom>
        </p:spPr>
        <p:txBody>
          <a:bodyPr spcFirstLastPara="1" wrap="square" lIns="91199" tIns="91199" rIns="91199" bIns="91199" anchor="t" anchorCtr="0">
            <a:noAutofit/>
          </a:bodyPr>
          <a:lstStyle/>
          <a:p>
            <a:pPr marL="0" indent="0" algn="just">
              <a:buNone/>
            </a:pPr>
            <a:r>
              <a:rPr lang="en" sz="962" b="1"/>
              <a:t>Что это такое?</a:t>
            </a:r>
            <a:endParaRPr sz="962" b="1"/>
          </a:p>
          <a:p>
            <a:pPr marL="0" indent="0" algn="just">
              <a:buNone/>
            </a:pPr>
            <a:r>
              <a:rPr lang="en" sz="674"/>
              <a:t>Это шаблон для </a:t>
            </a:r>
            <a:r>
              <a:rPr lang="en" sz="674" u="sng">
                <a:solidFill>
                  <a:schemeClr val="hlink"/>
                </a:solidFill>
                <a:hlinkClick r:id="rId3"/>
              </a:rPr>
              <a:t>A3 problem solving</a:t>
            </a:r>
            <a:r>
              <a:rPr lang="en" sz="674"/>
              <a:t>. Вернее, первая страница. Вторая страница - это чеклист основных вопросов, которые следует задавать, работая с этим шаблоном. Третья страница - реальный пример из разработки ПО. Четвертая страница вот эта, FAQ.</a:t>
            </a:r>
            <a:endParaRPr sz="674"/>
          </a:p>
          <a:p>
            <a:pPr marL="0" indent="0" algn="just">
              <a:buNone/>
            </a:pPr>
            <a:r>
              <a:rPr lang="en" sz="962" b="1"/>
              <a:t>A3? Что такое A3? </a:t>
            </a:r>
            <a:endParaRPr sz="962" b="1"/>
          </a:p>
          <a:p>
            <a:pPr marL="0" indent="0" algn="just">
              <a:buNone/>
            </a:pPr>
            <a:r>
              <a:rPr lang="en" sz="674"/>
              <a:t>“A3 мышление” - это подход к решению проблем. Один из основных на Тойоте и в других компаниях с Lean-мышлением. Особенно полезен для </a:t>
            </a:r>
            <a:r>
              <a:rPr lang="en" sz="674" i="1"/>
              <a:t>системных</a:t>
            </a:r>
            <a:r>
              <a:rPr lang="en" sz="674"/>
              <a:t> проблем - неприятных, сложных проблем, которые постоянно возвращаются, несмотря на все наши усилия по их решению..</a:t>
            </a:r>
            <a:endParaRPr sz="674"/>
          </a:p>
          <a:p>
            <a:pPr marL="0" indent="0" algn="just">
              <a:buNone/>
            </a:pPr>
            <a:r>
              <a:rPr lang="en" sz="962" b="1"/>
              <a:t>Как это работает?</a:t>
            </a:r>
            <a:endParaRPr sz="962" b="1"/>
          </a:p>
          <a:p>
            <a:pPr marL="0" indent="0" algn="just">
              <a:buNone/>
            </a:pPr>
            <a:r>
              <a:rPr lang="en" sz="674"/>
              <a:t>A3 решение проблем - это про </a:t>
            </a:r>
            <a:r>
              <a:rPr lang="en" sz="674" b="1"/>
              <a:t>понимание проблемы перед тем, как начать думать о ее решении</a:t>
            </a:r>
            <a:r>
              <a:rPr lang="en" sz="674"/>
              <a:t>. Для системных проблем очевидные решения, первые приходящие в голову, часто являются некорректными, потому что они нацелены на симптомы, а не на глубинные проблемы. </a:t>
            </a:r>
            <a:endParaRPr sz="674"/>
          </a:p>
          <a:p>
            <a:pPr marL="0" indent="0" algn="just">
              <a:buNone/>
            </a:pPr>
            <a:r>
              <a:rPr lang="en" sz="674"/>
              <a:t>Используйте этот шаблон, чтобы провести себя через серию вопросов, которые помогут лучше понять проблему, перед тем как думать об ее решении. Левый столбец полностью посвящен проблеме и пониманию того, что последует за ее решением. Правый столбец - про решения (точнее, эксперименты, которые, как нам кажется, решат проблему).</a:t>
            </a:r>
            <a:endParaRPr sz="674"/>
          </a:p>
          <a:p>
            <a:pPr marL="0" indent="0" algn="just">
              <a:buNone/>
            </a:pPr>
            <a:endParaRPr sz="674"/>
          </a:p>
          <a:p>
            <a:pPr marL="0" indent="0" algn="just">
              <a:buNone/>
            </a:pPr>
            <a:endParaRPr sz="674"/>
          </a:p>
          <a:p>
            <a:pPr marL="0" indent="0" algn="just">
              <a:buNone/>
            </a:pPr>
            <a:endParaRPr sz="674"/>
          </a:p>
          <a:p>
            <a:pPr marL="0" indent="0" algn="just">
              <a:buNone/>
            </a:pPr>
            <a:endParaRPr sz="674"/>
          </a:p>
          <a:p>
            <a:pPr marL="0" indent="0" algn="just">
              <a:buNone/>
            </a:pPr>
            <a:endParaRPr sz="674"/>
          </a:p>
          <a:p>
            <a:pPr marL="0" indent="0" algn="just">
              <a:buNone/>
            </a:pPr>
            <a:endParaRPr sz="674"/>
          </a:p>
          <a:p>
            <a:pPr marL="0" indent="0" algn="just">
              <a:buNone/>
            </a:pPr>
            <a:r>
              <a:rPr lang="en" sz="674"/>
              <a:t>A3 так же используется как некий высокоуровневый список ваших активностей, направленных на устранение проблемы.</a:t>
            </a:r>
            <a:endParaRPr sz="674"/>
          </a:p>
          <a:p>
            <a:pPr marL="0" indent="0" algn="just">
              <a:buNone/>
            </a:pPr>
            <a:endParaRPr sz="674"/>
          </a:p>
          <a:p>
            <a:pPr marL="0" indent="0" algn="just">
              <a:buNone/>
            </a:pPr>
            <a:endParaRPr sz="962" b="1"/>
          </a:p>
          <a:p>
            <a:pPr marL="0" indent="0" algn="just">
              <a:buNone/>
            </a:pPr>
            <a:endParaRPr sz="674"/>
          </a:p>
        </p:txBody>
      </p:sp>
      <p:sp>
        <p:nvSpPr>
          <p:cNvPr id="245" name="Google Shape;245;p11"/>
          <p:cNvSpPr txBox="1">
            <a:spLocks noGrp="1"/>
          </p:cNvSpPr>
          <p:nvPr>
            <p:ph type="body" idx="2"/>
          </p:nvPr>
        </p:nvSpPr>
        <p:spPr>
          <a:xfrm>
            <a:off x="4581862" y="519807"/>
            <a:ext cx="3177509" cy="4186455"/>
          </a:xfrm>
          <a:prstGeom prst="rect">
            <a:avLst/>
          </a:prstGeom>
        </p:spPr>
        <p:txBody>
          <a:bodyPr spcFirstLastPara="1" wrap="square" lIns="91199" tIns="91199" rIns="91199" bIns="91199" anchor="t" anchorCtr="0">
            <a:noAutofit/>
          </a:bodyPr>
          <a:lstStyle/>
          <a:p>
            <a:pPr marL="0" indent="0" algn="just">
              <a:buSzPts val="1100"/>
              <a:buNone/>
            </a:pPr>
            <a:r>
              <a:rPr lang="en" sz="962" b="1"/>
              <a:t>Почему это A3? Это же формат бумаги?</a:t>
            </a:r>
            <a:endParaRPr sz="962" b="1"/>
          </a:p>
          <a:p>
            <a:pPr marL="0" indent="0" algn="just">
              <a:buNone/>
            </a:pPr>
            <a:r>
              <a:rPr lang="en" sz="674"/>
              <a:t>Да, назван в честь формата бумаги A3 (297x420mm). Идея в том, чтобы ограничить себя листом бумаги, потому что это помогает более ясно, точно и визуально выражать свои мысли. А так же это повышает шансы, что другие люди будут читать созданный документ и поддерживать его.</a:t>
            </a:r>
            <a:endParaRPr sz="674"/>
          </a:p>
          <a:p>
            <a:pPr marL="0" indent="0" algn="just">
              <a:buNone/>
            </a:pPr>
            <a:r>
              <a:rPr lang="en" sz="674"/>
              <a:t>Так что A3 решение проблем это не совсем про бумагу. Это про поход к решению проблем. Но документ A3 помогает вам сфокусироваться на правильных вопросах и сохранять ответы в короткой и приятной форме.</a:t>
            </a:r>
            <a:endParaRPr sz="674"/>
          </a:p>
          <a:p>
            <a:pPr marL="0" indent="0" algn="just">
              <a:buNone/>
            </a:pPr>
            <a:r>
              <a:rPr lang="en" sz="866" b="1"/>
              <a:t>Должны ли мы четко следовать шаблону?</a:t>
            </a:r>
            <a:endParaRPr sz="866" b="1"/>
          </a:p>
          <a:p>
            <a:pPr marL="0" indent="0" algn="just">
              <a:buNone/>
            </a:pPr>
            <a:r>
              <a:rPr lang="en" sz="674"/>
              <a:t>Нет, меняйте разделы и вопросы так, как вам нужно. Просто помните, что левая часть шаблона - про понимание проблемы, а правая - про ее решение и дальнейшие шаги. Так у вас будет хороший баланс между анализом и действиями.</a:t>
            </a:r>
            <a:endParaRPr sz="674"/>
          </a:p>
          <a:p>
            <a:pPr marL="0" indent="0" algn="just">
              <a:buNone/>
            </a:pPr>
            <a:r>
              <a:rPr lang="en" sz="866" b="1"/>
              <a:t>Бумажный или электронный вариант?</a:t>
            </a:r>
            <a:endParaRPr sz="866" b="1"/>
          </a:p>
          <a:p>
            <a:pPr marL="0" indent="0" algn="just">
              <a:buNone/>
            </a:pPr>
            <a:r>
              <a:rPr lang="en" sz="674"/>
              <a:t>Выберите сами. Иногда лучший выбор - бумажный вариант. Иногда - документ с общим доступом. Иногда лучше начать на бумаге, а потом перенести в google doc. Иногда лучше начать в google doc, а затем перенести на бумагу. Пробуйте и найдите лучший вариант для себя!</a:t>
            </a:r>
            <a:endParaRPr sz="674"/>
          </a:p>
          <a:p>
            <a:pPr marL="0" indent="0" algn="just">
              <a:buNone/>
            </a:pPr>
            <a:r>
              <a:rPr lang="en" sz="866" b="1"/>
              <a:t>Кто такие “владелец” и “ментор”?</a:t>
            </a:r>
            <a:endParaRPr sz="866" b="1"/>
          </a:p>
          <a:p>
            <a:pPr marL="0" indent="0" algn="just">
              <a:buNone/>
            </a:pPr>
            <a:r>
              <a:rPr lang="en" sz="674"/>
              <a:t>Владелец - это человек (или команда), который двигает вперед усилия, направленные на решение проблемы, а так же сделит, чтобы инициатива не была заброшена участниками. Ментор - человек, который хорошо разбирается в A3 мышлении, и который помогает команде научиться этому подходу. Через практическое применение, шаг за шагом.</a:t>
            </a:r>
            <a:endParaRPr sz="674"/>
          </a:p>
          <a:p>
            <a:pPr marL="0" indent="0" algn="just">
              <a:buNone/>
            </a:pPr>
            <a:r>
              <a:rPr lang="en" sz="866" b="1"/>
              <a:t>Нужно ли поддерживать актуальность документа?</a:t>
            </a:r>
            <a:endParaRPr sz="866" b="1"/>
          </a:p>
          <a:p>
            <a:pPr marL="0" indent="0" algn="just">
              <a:buNone/>
            </a:pPr>
            <a:r>
              <a:rPr lang="en" sz="674"/>
              <a:t>A3 решение проблем - это всегда актуальный документ. Вернитесь и обновите его, как только у вас изменится понимание проблемы. А так же документируйте в нем свои эксперименты.</a:t>
            </a:r>
            <a:endParaRPr sz="674"/>
          </a:p>
          <a:p>
            <a:pPr marL="0" indent="0" algn="just">
              <a:buNone/>
            </a:pPr>
            <a:r>
              <a:rPr lang="en" sz="674"/>
              <a:t>Дайте ему шанс! Такого рода простые инструменты могут быть увидительно полезны, если их правильно применять.</a:t>
            </a:r>
            <a:endParaRPr sz="674"/>
          </a:p>
        </p:txBody>
      </p:sp>
      <p:sp>
        <p:nvSpPr>
          <p:cNvPr id="246" name="Google Shape;246;p11"/>
          <p:cNvSpPr txBox="1">
            <a:spLocks noGrp="1"/>
          </p:cNvSpPr>
          <p:nvPr>
            <p:ph type="title"/>
          </p:nvPr>
        </p:nvSpPr>
        <p:spPr>
          <a:xfrm>
            <a:off x="1298963" y="89335"/>
            <a:ext cx="6546387" cy="685523"/>
          </a:xfrm>
          <a:prstGeom prst="rect">
            <a:avLst/>
          </a:prstGeom>
        </p:spPr>
        <p:txBody>
          <a:bodyPr spcFirstLastPara="1" wrap="square" lIns="91199" tIns="91199" rIns="91199" bIns="91199" anchor="b" anchorCtr="0">
            <a:noAutofit/>
          </a:bodyPr>
          <a:lstStyle/>
          <a:p>
            <a:r>
              <a:rPr lang="en" sz="3600" dirty="0"/>
              <a:t>FAQ</a:t>
            </a:r>
            <a:endParaRPr sz="3600" dirty="0"/>
          </a:p>
        </p:txBody>
      </p:sp>
      <p:grpSp>
        <p:nvGrpSpPr>
          <p:cNvPr id="247" name="Google Shape;247;p11"/>
          <p:cNvGrpSpPr/>
          <p:nvPr/>
        </p:nvGrpSpPr>
        <p:grpSpPr>
          <a:xfrm>
            <a:off x="1907791" y="3517902"/>
            <a:ext cx="1777310" cy="1077354"/>
            <a:chOff x="5616125" y="-775100"/>
            <a:chExt cx="3694500" cy="2239500"/>
          </a:xfrm>
        </p:grpSpPr>
        <p:sp>
          <p:nvSpPr>
            <p:cNvPr id="248" name="Google Shape;248;p11"/>
            <p:cNvSpPr/>
            <p:nvPr/>
          </p:nvSpPr>
          <p:spPr>
            <a:xfrm>
              <a:off x="5616125" y="-775100"/>
              <a:ext cx="3694500" cy="2239500"/>
            </a:xfrm>
            <a:prstGeom prst="rect">
              <a:avLst/>
            </a:prstGeom>
            <a:solidFill>
              <a:srgbClr val="F3F3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3982" tIns="43982" rIns="43982" bIns="43982" anchor="ctr" anchorCtr="0">
              <a:noAutofit/>
            </a:bodyPr>
            <a:lstStyle/>
            <a:p>
              <a:pPr defTabSz="439918"/>
              <a:endParaRPr sz="674"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5787300" y="-589675"/>
              <a:ext cx="1469100" cy="19113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43982" tIns="43982" rIns="43982" bIns="43982" anchor="ctr" anchorCtr="0">
              <a:noAutofit/>
            </a:bodyPr>
            <a:lstStyle/>
            <a:p>
              <a:pPr defTabSz="439918"/>
              <a:endParaRPr sz="674"/>
            </a:p>
          </p:txBody>
        </p:sp>
        <p:sp>
          <p:nvSpPr>
            <p:cNvPr id="250" name="Google Shape;250;p11"/>
            <p:cNvSpPr/>
            <p:nvPr/>
          </p:nvSpPr>
          <p:spPr>
            <a:xfrm>
              <a:off x="7508750" y="-589675"/>
              <a:ext cx="1469100" cy="1911300"/>
            </a:xfrm>
            <a:prstGeom prst="roundRect">
              <a:avLst>
                <a:gd name="adj" fmla="val 16667"/>
              </a:avLst>
            </a:prstGeom>
            <a:solidFill>
              <a:srgbClr val="EFEFEF"/>
            </a:solidFill>
            <a:ln w="19050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43982" tIns="43982" rIns="43982" bIns="43982" anchor="ctr" anchorCtr="0">
              <a:noAutofit/>
            </a:bodyPr>
            <a:lstStyle/>
            <a:p>
              <a:pPr defTabSz="439918"/>
              <a:endParaRPr sz="674"/>
            </a:p>
          </p:txBody>
        </p:sp>
        <p:sp>
          <p:nvSpPr>
            <p:cNvPr id="251" name="Google Shape;251;p11"/>
            <p:cNvSpPr txBox="1"/>
            <p:nvPr/>
          </p:nvSpPr>
          <p:spPr>
            <a:xfrm>
              <a:off x="5834850" y="-589675"/>
              <a:ext cx="1526400" cy="10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982" tIns="43982" rIns="43982" bIns="43982" anchor="t" anchorCtr="0">
              <a:noAutofit/>
            </a:bodyPr>
            <a:lstStyle/>
            <a:p>
              <a:pPr defTabSz="439918"/>
              <a:r>
                <a:rPr lang="en" sz="674"/>
                <a:t>Понимание проблемы и желаемого состояния</a:t>
              </a:r>
              <a:endParaRPr sz="674"/>
            </a:p>
          </p:txBody>
        </p:sp>
        <p:sp>
          <p:nvSpPr>
            <p:cNvPr id="252" name="Google Shape;252;p11"/>
            <p:cNvSpPr txBox="1"/>
            <p:nvPr/>
          </p:nvSpPr>
          <p:spPr>
            <a:xfrm>
              <a:off x="7564700" y="-553975"/>
              <a:ext cx="1469100" cy="95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3982" tIns="43982" rIns="43982" bIns="43982" anchor="t" anchorCtr="0">
              <a:noAutofit/>
            </a:bodyPr>
            <a:lstStyle/>
            <a:p>
              <a:pPr defTabSz="439918"/>
              <a:r>
                <a:rPr lang="en" sz="674"/>
                <a:t>Эксперименты по решению проблемы</a:t>
              </a:r>
              <a:endParaRPr sz="674"/>
            </a:p>
          </p:txBody>
        </p:sp>
        <p:sp>
          <p:nvSpPr>
            <p:cNvPr id="253" name="Google Shape;253;p11"/>
            <p:cNvSpPr/>
            <p:nvPr/>
          </p:nvSpPr>
          <p:spPr>
            <a:xfrm>
              <a:off x="6394500" y="339575"/>
              <a:ext cx="1749075" cy="958506"/>
            </a:xfrm>
            <a:custGeom>
              <a:avLst/>
              <a:gdLst/>
              <a:ahLst/>
              <a:cxnLst/>
              <a:rect l="l" t="t" r="r" b="b"/>
              <a:pathLst>
                <a:path w="69963" h="47357" extrusionOk="0">
                  <a:moveTo>
                    <a:pt x="1387" y="0"/>
                  </a:moveTo>
                  <a:cubicBezTo>
                    <a:pt x="1387" y="11031"/>
                    <a:pt x="1387" y="22062"/>
                    <a:pt x="1387" y="33093"/>
                  </a:cubicBezTo>
                  <a:cubicBezTo>
                    <a:pt x="1387" y="37277"/>
                    <a:pt x="-1573" y="42688"/>
                    <a:pt x="1387" y="45646"/>
                  </a:cubicBezTo>
                  <a:cubicBezTo>
                    <a:pt x="4325" y="48582"/>
                    <a:pt x="9563" y="43887"/>
                    <a:pt x="13369" y="42222"/>
                  </a:cubicBezTo>
                  <a:cubicBezTo>
                    <a:pt x="29892" y="34993"/>
                    <a:pt x="43613" y="20656"/>
                    <a:pt x="61297" y="17117"/>
                  </a:cubicBezTo>
                  <a:cubicBezTo>
                    <a:pt x="71569" y="15061"/>
                    <a:pt x="69855" y="36881"/>
                    <a:pt x="69855" y="47357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>
            <a:off x="615060" y="1796956"/>
            <a:ext cx="7913880" cy="120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5838" rIns="0" bIns="0" anchor="t" anchorCtr="0">
            <a:noAutofit/>
          </a:bodyPr>
          <a:lstStyle/>
          <a:p>
            <a:pPr marL="5570" marR="2228" algn="ctr">
              <a:lnSpc>
                <a:spcPct val="85000"/>
              </a:lnSpc>
            </a:pPr>
            <a:r>
              <a:rPr lang="ru-RU" sz="4050" dirty="0"/>
              <a:t>Кейс с примером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1271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/>
        </p:nvSpPr>
        <p:spPr>
          <a:xfrm>
            <a:off x="981036" y="2021645"/>
            <a:ext cx="235964" cy="1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/>
              <a:t>Идея</a:t>
            </a:r>
            <a:endParaRPr sz="385"/>
          </a:p>
        </p:txBody>
      </p:sp>
      <p:graphicFrame>
        <p:nvGraphicFramePr>
          <p:cNvPr id="58" name="Google Shape;58;p10"/>
          <p:cNvGraphicFramePr/>
          <p:nvPr/>
        </p:nvGraphicFramePr>
        <p:xfrm>
          <a:off x="964980" y="12833"/>
          <a:ext cx="3560199" cy="50619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90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Описание контекста проблемы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786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2 года время выхода игры на рынок, за это время она уже устаревает</a:t>
                      </a:r>
                      <a:endParaRPr sz="6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600"/>
                        <a:t>Упускаем нужные моменты для выхода на рынок ➔ сокращение доходов компании</a:t>
                      </a:r>
                      <a:endParaRPr sz="6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600"/>
                        <a:t>Демотивированные команды </a:t>
                      </a:r>
                      <a:r>
                        <a:rPr lang="en" sz="600">
                          <a:solidFill>
                            <a:schemeClr val="dk1"/>
                          </a:solidFill>
                        </a:rPr>
                        <a:t>➔</a:t>
                      </a:r>
                      <a:r>
                        <a:rPr lang="en" sz="600"/>
                        <a:t> ключевые разрабочики собираются уходить из компании</a:t>
                      </a:r>
                      <a:endParaRPr sz="60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600"/>
                        <a:t>Превышение бюджета </a:t>
                      </a:r>
                      <a:r>
                        <a:rPr lang="en" sz="600">
                          <a:solidFill>
                            <a:schemeClr val="dk1"/>
                          </a:solidFill>
                        </a:rPr>
                        <a:t>➔ Время на разработку игр неуклонно растет из-за низкого качества кода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На нас давят, чтобы мы работали БЫСТРЕЕ!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Текущее состояние </a:t>
                      </a:r>
                      <a:r>
                        <a:rPr lang="en" sz="800"/>
                        <a:t>(карта потока ценности)</a:t>
                      </a:r>
                      <a:endParaRPr sz="800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958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Цель / Целевое состояние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190">
                <a:tc gridSpan="2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8x ускорение поставки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5x меньше дефектов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Char char="●"/>
                      </a:pPr>
                      <a:r>
                        <a:rPr lang="en" sz="600">
                          <a:solidFill>
                            <a:schemeClr val="dk1"/>
                          </a:solidFill>
                        </a:rPr>
                        <a:t>20% увеличение доходов</a:t>
                      </a: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Поиск корневых причин</a:t>
                      </a:r>
                      <a:r>
                        <a:rPr lang="en" sz="800"/>
                        <a:t> (причинно-следственная диаграмма)</a:t>
                      </a:r>
                      <a:endParaRPr sz="800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PLAN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2830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9" name="Google Shape;59;p10"/>
          <p:cNvSpPr/>
          <p:nvPr/>
        </p:nvSpPr>
        <p:spPr>
          <a:xfrm>
            <a:off x="960482" y="1379237"/>
            <a:ext cx="1756383" cy="183287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endParaRPr sz="674"/>
          </a:p>
        </p:txBody>
      </p:sp>
      <p:graphicFrame>
        <p:nvGraphicFramePr>
          <p:cNvPr id="61" name="Google Shape;61;p10"/>
          <p:cNvGraphicFramePr/>
          <p:nvPr>
            <p:extLst>
              <p:ext uri="{D42A27DB-BD31-4B8C-83A1-F6EECF244321}">
                <p14:modId xmlns:p14="http://schemas.microsoft.com/office/powerpoint/2010/main" val="560135633"/>
              </p:ext>
            </p:extLst>
          </p:nvPr>
        </p:nvGraphicFramePr>
        <p:xfrm>
          <a:off x="4602370" y="896143"/>
          <a:ext cx="3560200" cy="53332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15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Контрмеры (эксперименты)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DO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7632">
                <a:tc gridSpan="2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AutoNum type="arabicPeriod"/>
                      </a:pPr>
                      <a:r>
                        <a:rPr lang="en" sz="600" dirty="0"/>
                        <a:t>Кросс-функциональные команды - от дизайна до поставки</a:t>
                      </a:r>
                      <a:endParaRPr sz="600" dirty="0"/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○"/>
                      </a:pPr>
                      <a:r>
                        <a:rPr lang="en" sz="600" dirty="0"/>
                        <a:t>2х-кратное ожидаемое ускорение поставки</a:t>
                      </a:r>
                      <a:br>
                        <a:rPr lang="en" sz="600" dirty="0"/>
                      </a:br>
                      <a:r>
                        <a:rPr lang="en" sz="600" dirty="0"/>
                        <a:t>=&gt; Уберем зависимости - сейчас тратится 75% времени на ожидания и согласования</a:t>
                      </a:r>
                      <a:endParaRPr sz="600" dirty="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AutoNum type="arabicPeriod"/>
                      </a:pPr>
                      <a:r>
                        <a:rPr lang="en" sz="600" dirty="0"/>
                        <a:t>Оставить по 3 наиболее перспективные игры в каждой очереди. Делаем только ОДНУ игру за раз каждой кросс-функциональной командой.</a:t>
                      </a:r>
                      <a:endParaRPr sz="600" dirty="0"/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○"/>
                      </a:pPr>
                      <a:r>
                        <a:rPr lang="en" sz="600" dirty="0"/>
                        <a:t>4x-кратное ускорение поставки за счет уменьшения переключения между задачами</a:t>
                      </a:r>
                      <a:endParaRPr sz="600" dirty="0"/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○"/>
                      </a:pPr>
                      <a:r>
                        <a:rPr lang="en" sz="600" dirty="0"/>
                        <a:t>Устранение очередей позволит сэкономить 1.3 года</a:t>
                      </a:r>
                      <a:endParaRPr sz="600" dirty="0"/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AutoNum type="arabicPeriod"/>
                      </a:pPr>
                      <a:r>
                        <a:rPr lang="en" sz="600" dirty="0"/>
                        <a:t>Вовлечь разработчиков в игру в создаваемые ими игры и собирать появляющиеся идеи</a:t>
                      </a:r>
                      <a:endParaRPr sz="600" dirty="0"/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○"/>
                      </a:pPr>
                      <a:r>
                        <a:rPr lang="en" sz="600" dirty="0"/>
                        <a:t>на 30% больше прибыли, что позволит догнать главного конкурента</a:t>
                      </a:r>
                      <a:br>
                        <a:rPr lang="en" sz="600" dirty="0"/>
                      </a:br>
                      <a:r>
                        <a:rPr lang="en" sz="600" dirty="0"/>
                        <a:t>=&gt; улучшится отбор игр, попадающих в разработку (отсев идей)</a:t>
                      </a:r>
                      <a:br>
                        <a:rPr lang="en" sz="600" dirty="0"/>
                      </a:br>
                      <a:r>
                        <a:rPr lang="en" sz="600" dirty="0"/>
                        <a:t>=&gt; более интересные, более популярные игры</a:t>
                      </a:r>
                      <a:endParaRPr sz="600" dirty="0"/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</a:rPr>
                        <a:t>Проверка результатов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CHECK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8913">
                <a:tc gridSpan="2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AutoNum type="arabicPeriod"/>
                      </a:pP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Кросс-функциональные команды</a:t>
                      </a:r>
                      <a:br>
                        <a:rPr lang="en" sz="600" dirty="0">
                          <a:solidFill>
                            <a:schemeClr val="dk1"/>
                          </a:solidFill>
                        </a:rPr>
                      </a:b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=&gt; В два раза уменьшилось время на ожидания</a:t>
                      </a:r>
                      <a:endParaRPr sz="6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AutoNum type="arabicPeriod"/>
                      </a:pP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Одна игра за раз</a:t>
                      </a:r>
                      <a:br>
                        <a:rPr lang="en" sz="600" dirty="0">
                          <a:solidFill>
                            <a:schemeClr val="dk1"/>
                          </a:solidFill>
                        </a:rPr>
                      </a:b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=&gt; Исчезли очереди, время на поставку игры сократилось до 3-4 месяцев (в 6-8 раз быстрее)</a:t>
                      </a:r>
                      <a:br>
                        <a:rPr lang="en" sz="600" dirty="0">
                          <a:solidFill>
                            <a:schemeClr val="dk1"/>
                          </a:solidFill>
                        </a:rPr>
                      </a:b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=&gt; Уменьшается технический долг - количество дефектов уменьшилось в 2 раза</a:t>
                      </a:r>
                      <a:endParaRPr sz="6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AutoNum type="arabicPeriod"/>
                      </a:pP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Вовлечение разработчиков в игру в создаваемые ими игры</a:t>
                      </a:r>
                      <a:br>
                        <a:rPr lang="en" sz="600" dirty="0">
                          <a:solidFill>
                            <a:schemeClr val="dk1"/>
                          </a:solidFill>
                        </a:rPr>
                      </a:b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=&gt; Одна команда начала выпускать более классные игры</a:t>
                      </a:r>
                      <a:br>
                        <a:rPr lang="en" sz="600" dirty="0">
                          <a:solidFill>
                            <a:schemeClr val="dk1"/>
                          </a:solidFill>
                        </a:rPr>
                      </a:b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=&gt; Влияние на прибыль требудет дальнейшего исследования</a:t>
                      </a:r>
                      <a:endParaRPr sz="600" dirty="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3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Дальнейшие действия (список задач)</a:t>
                      </a:r>
                      <a:endParaRPr sz="800" b="1"/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999999"/>
                          </a:solidFill>
                        </a:rPr>
                        <a:t>ACT</a:t>
                      </a:r>
                      <a:endParaRPr sz="800" b="1">
                        <a:solidFill>
                          <a:srgbClr val="999999"/>
                        </a:solidFill>
                      </a:endParaRPr>
                    </a:p>
                  </a:txBody>
                  <a:tcPr marL="43982" marR="43982" marT="43982" marB="43982"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2296">
                <a:tc gridSpan="2"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AutoNum type="arabicPeriod"/>
                      </a:pP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Усилить внутрикомандный обмен компетенциями/знаниями/опытом для уменьшения времени ожидания экспертизы, необходимой для решения задачи</a:t>
                      </a:r>
                      <a:endParaRPr sz="6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AutoNum type="arabicPeriod"/>
                      </a:pP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Уменьшить трудоемкость задач по интеграции и деплойменту</a:t>
                      </a:r>
                      <a:endParaRPr sz="6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AutoNum type="arabicPeriod"/>
                      </a:pP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Улучшить процессы генерации новых идей для игр и их отсева</a:t>
                      </a:r>
                      <a:endParaRPr sz="600" dirty="0">
                        <a:solidFill>
                          <a:schemeClr val="dk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AutoNum type="alphaLcPeriod"/>
                      </a:pP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Нанять “звезд”, если сможем найти и привлечь</a:t>
                      </a:r>
                      <a:endParaRPr sz="600" dirty="0">
                        <a:solidFill>
                          <a:schemeClr val="dk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AutoNum type="alphaLcPeriod"/>
                      </a:pP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Повысить компетенции лучших из текущих сотрудников компании</a:t>
                      </a:r>
                      <a:endParaRPr sz="600" dirty="0">
                        <a:solidFill>
                          <a:schemeClr val="dk1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AutoNum type="alphaLcPeriod"/>
                      </a:pP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Вовлечь каждого в компании одновременно и в процессы отсева идей и в игру в создаваемые игры</a:t>
                      </a:r>
                      <a:endParaRPr sz="600" dirty="0">
                        <a:solidFill>
                          <a:schemeClr val="dk1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00000"/>
                        <a:buAutoNum type="arabicPeriod"/>
                      </a:pPr>
                      <a:r>
                        <a:rPr lang="en" sz="600" dirty="0">
                          <a:solidFill>
                            <a:schemeClr val="dk1"/>
                          </a:solidFill>
                        </a:rPr>
                        <a:t>Продолжать улучшать ядро и базовые компоненты, чтобы ускорить поставку новых игр и уменьшить количество дефектов в них.</a:t>
                      </a:r>
                      <a:endParaRPr sz="600" dirty="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2296">
                <a:tc gridSpan="2">
                  <a:txBody>
                    <a:bodyPr/>
                    <a:lstStyle/>
                    <a:p>
                      <a:pPr marL="457200" lvl="0" indent="-2286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>
                        <a:solidFill>
                          <a:schemeClr val="dk1"/>
                        </a:solidFill>
                      </a:endParaRPr>
                    </a:p>
                  </a:txBody>
                  <a:tcPr marL="43982" marR="43982" marT="43982" marB="43982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2" name="Google Shape;62;p10"/>
          <p:cNvGraphicFramePr/>
          <p:nvPr>
            <p:extLst>
              <p:ext uri="{D42A27DB-BD31-4B8C-83A1-F6EECF244321}">
                <p14:modId xmlns:p14="http://schemas.microsoft.com/office/powerpoint/2010/main" val="1081283660"/>
              </p:ext>
            </p:extLst>
          </p:nvPr>
        </p:nvGraphicFramePr>
        <p:xfrm>
          <a:off x="5273117" y="262339"/>
          <a:ext cx="2406223" cy="53821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56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Владелец:</a:t>
                      </a:r>
                      <a:endParaRPr sz="600" b="1"/>
                    </a:p>
                  </a:txBody>
                  <a:tcPr marL="43982" marR="43982" marT="43982" marB="4398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Лена</a:t>
                      </a:r>
                      <a:endParaRPr sz="600"/>
                    </a:p>
                  </a:txBody>
                  <a:tcPr marL="43982" marR="43982" marT="43982" marB="43982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Ментор:</a:t>
                      </a:r>
                      <a:endParaRPr sz="600" b="1"/>
                    </a:p>
                  </a:txBody>
                  <a:tcPr marL="43982" marR="43982" marT="43982" marB="4398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Дима</a:t>
                      </a:r>
                      <a:endParaRPr sz="600"/>
                    </a:p>
                  </a:txBody>
                  <a:tcPr marL="43982" marR="43982" marT="43982" marB="4398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9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Дата:</a:t>
                      </a:r>
                      <a:endParaRPr sz="600" b="1"/>
                    </a:p>
                  </a:txBody>
                  <a:tcPr marL="43982" marR="43982" marT="43982" marB="43982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dirty="0"/>
                        <a:t>18 Мая 20</a:t>
                      </a:r>
                      <a:r>
                        <a:rPr lang="ru-RU" sz="600" dirty="0"/>
                        <a:t>21</a:t>
                      </a:r>
                      <a:endParaRPr sz="600" dirty="0"/>
                    </a:p>
                  </a:txBody>
                  <a:tcPr marL="43982" marR="43982" marT="43982" marB="4398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3" name="Google Shape;63;p10"/>
          <p:cNvSpPr txBox="1"/>
          <p:nvPr/>
        </p:nvSpPr>
        <p:spPr>
          <a:xfrm>
            <a:off x="4569294" y="0"/>
            <a:ext cx="3639768" cy="218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algn="ctr" defTabSz="439918"/>
            <a:r>
              <a:rPr lang="en" sz="1155" b="1"/>
              <a:t>A3: Медленно разрабатываем игры</a:t>
            </a:r>
            <a:endParaRPr sz="1155" b="1"/>
          </a:p>
        </p:txBody>
      </p:sp>
      <p:sp>
        <p:nvSpPr>
          <p:cNvPr id="65" name="Google Shape;65;p10"/>
          <p:cNvSpPr/>
          <p:nvPr/>
        </p:nvSpPr>
        <p:spPr>
          <a:xfrm>
            <a:off x="1415825" y="1892430"/>
            <a:ext cx="291239" cy="178669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Концепт</a:t>
            </a:r>
            <a:endParaRPr sz="385"/>
          </a:p>
        </p:txBody>
      </p:sp>
      <p:sp>
        <p:nvSpPr>
          <p:cNvPr id="66" name="Google Shape;66;p10"/>
          <p:cNvSpPr/>
          <p:nvPr/>
        </p:nvSpPr>
        <p:spPr>
          <a:xfrm>
            <a:off x="1996760" y="1891317"/>
            <a:ext cx="321835" cy="178669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Выдел-е ресурсов</a:t>
            </a:r>
            <a:endParaRPr sz="385"/>
          </a:p>
        </p:txBody>
      </p:sp>
      <p:sp>
        <p:nvSpPr>
          <p:cNvPr id="67" name="Google Shape;67;p10"/>
          <p:cNvSpPr/>
          <p:nvPr/>
        </p:nvSpPr>
        <p:spPr>
          <a:xfrm>
            <a:off x="2469235" y="1892430"/>
            <a:ext cx="309279" cy="178669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Графика</a:t>
            </a:r>
            <a:endParaRPr sz="385"/>
          </a:p>
        </p:txBody>
      </p:sp>
      <p:sp>
        <p:nvSpPr>
          <p:cNvPr id="68" name="Google Shape;68;p10"/>
          <p:cNvSpPr/>
          <p:nvPr/>
        </p:nvSpPr>
        <p:spPr>
          <a:xfrm>
            <a:off x="2884169" y="1892430"/>
            <a:ext cx="215327" cy="178669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Звук</a:t>
            </a:r>
            <a:endParaRPr sz="385"/>
          </a:p>
        </p:txBody>
      </p:sp>
      <p:sp>
        <p:nvSpPr>
          <p:cNvPr id="69" name="Google Shape;69;p10"/>
          <p:cNvSpPr/>
          <p:nvPr/>
        </p:nvSpPr>
        <p:spPr>
          <a:xfrm>
            <a:off x="3383387" y="1892430"/>
            <a:ext cx="246067" cy="178669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Разработка</a:t>
            </a:r>
            <a:endParaRPr sz="385"/>
          </a:p>
        </p:txBody>
      </p:sp>
      <p:sp>
        <p:nvSpPr>
          <p:cNvPr id="70" name="Google Shape;70;p10"/>
          <p:cNvSpPr/>
          <p:nvPr/>
        </p:nvSpPr>
        <p:spPr>
          <a:xfrm>
            <a:off x="3858839" y="1892430"/>
            <a:ext cx="323856" cy="178669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Интеграция и выкладка</a:t>
            </a:r>
            <a:endParaRPr sz="385"/>
          </a:p>
        </p:txBody>
      </p:sp>
      <p:pic>
        <p:nvPicPr>
          <p:cNvPr id="71" name="Google Shape;71;p10" descr="Stopwatch, Dial, Timer, Minu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319" y="1662057"/>
            <a:ext cx="133183" cy="16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0" descr="Thought, Light, Bulb, Idea,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719" y="1828207"/>
            <a:ext cx="244034" cy="2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/>
          <p:nvPr/>
        </p:nvSpPr>
        <p:spPr>
          <a:xfrm>
            <a:off x="4259726" y="1869519"/>
            <a:ext cx="215327" cy="178669"/>
          </a:xfrm>
          <a:prstGeom prst="cube">
            <a:avLst>
              <a:gd name="adj" fmla="val 2500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endParaRPr sz="674"/>
          </a:p>
        </p:txBody>
      </p:sp>
      <p:cxnSp>
        <p:nvCxnSpPr>
          <p:cNvPr id="74" name="Google Shape;74;p10"/>
          <p:cNvCxnSpPr/>
          <p:nvPr/>
        </p:nvCxnSpPr>
        <p:spPr>
          <a:xfrm>
            <a:off x="1186765" y="1977206"/>
            <a:ext cx="23596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75;p10"/>
          <p:cNvCxnSpPr>
            <a:stCxn id="65" idx="3"/>
            <a:endCxn id="66" idx="1"/>
          </p:cNvCxnSpPr>
          <p:nvPr/>
        </p:nvCxnSpPr>
        <p:spPr>
          <a:xfrm rot="10800000" flipH="1">
            <a:off x="1707064" y="1980609"/>
            <a:ext cx="289652" cy="115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76;p10"/>
          <p:cNvCxnSpPr>
            <a:stCxn id="66" idx="3"/>
            <a:endCxn id="67" idx="1"/>
          </p:cNvCxnSpPr>
          <p:nvPr/>
        </p:nvCxnSpPr>
        <p:spPr>
          <a:xfrm>
            <a:off x="2318595" y="1980652"/>
            <a:ext cx="150671" cy="115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77;p10"/>
          <p:cNvCxnSpPr>
            <a:stCxn id="67" idx="3"/>
            <a:endCxn id="68" idx="1"/>
          </p:cNvCxnSpPr>
          <p:nvPr/>
        </p:nvCxnSpPr>
        <p:spPr>
          <a:xfrm>
            <a:off x="2778514" y="1981764"/>
            <a:ext cx="105643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78;p10"/>
          <p:cNvCxnSpPr>
            <a:stCxn id="68" idx="3"/>
            <a:endCxn id="69" idx="1"/>
          </p:cNvCxnSpPr>
          <p:nvPr/>
        </p:nvCxnSpPr>
        <p:spPr>
          <a:xfrm>
            <a:off x="3099496" y="1981764"/>
            <a:ext cx="28387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10"/>
          <p:cNvCxnSpPr>
            <a:stCxn id="69" idx="3"/>
            <a:endCxn id="70" idx="1"/>
          </p:cNvCxnSpPr>
          <p:nvPr/>
        </p:nvCxnSpPr>
        <p:spPr>
          <a:xfrm>
            <a:off x="3629453" y="1981764"/>
            <a:ext cx="229326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0;p10"/>
          <p:cNvCxnSpPr>
            <a:stCxn id="70" idx="3"/>
            <a:endCxn id="73" idx="2"/>
          </p:cNvCxnSpPr>
          <p:nvPr/>
        </p:nvCxnSpPr>
        <p:spPr>
          <a:xfrm rot="10800000" flipH="1">
            <a:off x="4182695" y="1981187"/>
            <a:ext cx="77067" cy="57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" name="Google Shape;81;p10"/>
          <p:cNvSpPr txBox="1"/>
          <p:nvPr/>
        </p:nvSpPr>
        <p:spPr>
          <a:xfrm>
            <a:off x="1662879" y="1522451"/>
            <a:ext cx="436282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FF0000"/>
                </a:solidFill>
              </a:rPr>
              <a:t>Очередь игр</a:t>
            </a:r>
            <a:endParaRPr sz="385">
              <a:solidFill>
                <a:srgbClr val="FF0000"/>
              </a:solidFill>
            </a:endParaRPr>
          </a:p>
        </p:txBody>
      </p:sp>
      <p:sp>
        <p:nvSpPr>
          <p:cNvPr id="82" name="Google Shape;82;p10"/>
          <p:cNvSpPr txBox="1"/>
          <p:nvPr/>
        </p:nvSpPr>
        <p:spPr>
          <a:xfrm>
            <a:off x="3059223" y="1450423"/>
            <a:ext cx="436282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algn="ctr" defTabSz="439918"/>
            <a:r>
              <a:rPr lang="en" sz="385">
                <a:solidFill>
                  <a:srgbClr val="FF0000"/>
                </a:solidFill>
              </a:rPr>
              <a:t>Игры, готовые к разработке</a:t>
            </a:r>
            <a:endParaRPr sz="385">
              <a:solidFill>
                <a:srgbClr val="FF0000"/>
              </a:solidFill>
            </a:endParaRPr>
          </a:p>
        </p:txBody>
      </p:sp>
      <p:sp>
        <p:nvSpPr>
          <p:cNvPr id="83" name="Google Shape;83;p10"/>
          <p:cNvSpPr txBox="1"/>
          <p:nvPr/>
        </p:nvSpPr>
        <p:spPr>
          <a:xfrm>
            <a:off x="3514514" y="1443857"/>
            <a:ext cx="518256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algn="ctr" defTabSz="439918"/>
            <a:r>
              <a:rPr lang="en" sz="385">
                <a:solidFill>
                  <a:srgbClr val="FF0000"/>
                </a:solidFill>
              </a:rPr>
              <a:t>Игры, готовые к поставке</a:t>
            </a:r>
            <a:endParaRPr sz="385">
              <a:solidFill>
                <a:srgbClr val="FF0000"/>
              </a:solidFill>
            </a:endParaRPr>
          </a:p>
        </p:txBody>
      </p:sp>
      <p:pic>
        <p:nvPicPr>
          <p:cNvPr id="84" name="Google Shape;84;p10" descr="Stopwatch, Dial, Timer, Minu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0797" y="1694133"/>
            <a:ext cx="133183" cy="166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0"/>
          <p:cNvCxnSpPr/>
          <p:nvPr/>
        </p:nvCxnSpPr>
        <p:spPr>
          <a:xfrm>
            <a:off x="1146055" y="2210909"/>
            <a:ext cx="324649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6" name="Google Shape;86;p10"/>
          <p:cNvSpPr txBox="1"/>
          <p:nvPr/>
        </p:nvSpPr>
        <p:spPr>
          <a:xfrm>
            <a:off x="944231" y="2087178"/>
            <a:ext cx="364265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FF0000"/>
                </a:solidFill>
              </a:rPr>
              <a:t>Ожидание:</a:t>
            </a:r>
            <a:endParaRPr sz="385">
              <a:solidFill>
                <a:srgbClr val="FF0000"/>
              </a:solidFill>
            </a:endParaRPr>
          </a:p>
        </p:txBody>
      </p:sp>
      <p:sp>
        <p:nvSpPr>
          <p:cNvPr id="87" name="Google Shape;87;p10"/>
          <p:cNvSpPr txBox="1"/>
          <p:nvPr/>
        </p:nvSpPr>
        <p:spPr>
          <a:xfrm>
            <a:off x="946423" y="2198413"/>
            <a:ext cx="518256" cy="132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09AA12"/>
                </a:solidFill>
              </a:rPr>
              <a:t>Полезная работа:</a:t>
            </a:r>
            <a:endParaRPr sz="385">
              <a:solidFill>
                <a:srgbClr val="09AA12"/>
              </a:solidFill>
            </a:endParaRPr>
          </a:p>
        </p:txBody>
      </p:sp>
      <p:sp>
        <p:nvSpPr>
          <p:cNvPr id="88" name="Google Shape;88;p10"/>
          <p:cNvSpPr txBox="1"/>
          <p:nvPr/>
        </p:nvSpPr>
        <p:spPr>
          <a:xfrm>
            <a:off x="1215582" y="2087178"/>
            <a:ext cx="291239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FF0000"/>
                </a:solidFill>
              </a:rPr>
              <a:t>1 мес</a:t>
            </a:r>
            <a:endParaRPr sz="385">
              <a:solidFill>
                <a:srgbClr val="FF0000"/>
              </a:solidFill>
            </a:endParaRPr>
          </a:p>
        </p:txBody>
      </p:sp>
      <p:sp>
        <p:nvSpPr>
          <p:cNvPr id="89" name="Google Shape;89;p10"/>
          <p:cNvSpPr txBox="1"/>
          <p:nvPr/>
        </p:nvSpPr>
        <p:spPr>
          <a:xfrm>
            <a:off x="1663661" y="2091724"/>
            <a:ext cx="321835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FF0000"/>
                </a:solidFill>
              </a:rPr>
              <a:t>6 мес</a:t>
            </a:r>
            <a:endParaRPr sz="385">
              <a:solidFill>
                <a:srgbClr val="FF0000"/>
              </a:solidFill>
            </a:endParaRPr>
          </a:p>
        </p:txBody>
      </p:sp>
      <p:sp>
        <p:nvSpPr>
          <p:cNvPr id="90" name="Google Shape;90;p10"/>
          <p:cNvSpPr txBox="1"/>
          <p:nvPr/>
        </p:nvSpPr>
        <p:spPr>
          <a:xfrm>
            <a:off x="2222808" y="2096373"/>
            <a:ext cx="321835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FF0000"/>
                </a:solidFill>
              </a:rPr>
              <a:t>1 нед</a:t>
            </a:r>
            <a:endParaRPr sz="385">
              <a:solidFill>
                <a:srgbClr val="FF0000"/>
              </a:solidFill>
            </a:endParaRPr>
          </a:p>
        </p:txBody>
      </p:sp>
      <p:sp>
        <p:nvSpPr>
          <p:cNvPr id="91" name="Google Shape;91;p10"/>
          <p:cNvSpPr txBox="1"/>
          <p:nvPr/>
        </p:nvSpPr>
        <p:spPr>
          <a:xfrm>
            <a:off x="3079789" y="2102940"/>
            <a:ext cx="321835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FF0000"/>
                </a:solidFill>
              </a:rPr>
              <a:t>6 мес</a:t>
            </a:r>
            <a:endParaRPr sz="385">
              <a:solidFill>
                <a:srgbClr val="FF0000"/>
              </a:solidFill>
            </a:endParaRPr>
          </a:p>
        </p:txBody>
      </p:sp>
      <p:sp>
        <p:nvSpPr>
          <p:cNvPr id="92" name="Google Shape;92;p10"/>
          <p:cNvSpPr txBox="1"/>
          <p:nvPr/>
        </p:nvSpPr>
        <p:spPr>
          <a:xfrm>
            <a:off x="3390302" y="2092410"/>
            <a:ext cx="321835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FF0000"/>
                </a:solidFill>
              </a:rPr>
              <a:t>2 мес</a:t>
            </a:r>
            <a:endParaRPr sz="385">
              <a:solidFill>
                <a:srgbClr val="FF0000"/>
              </a:solidFill>
            </a:endParaRPr>
          </a:p>
        </p:txBody>
      </p:sp>
      <p:sp>
        <p:nvSpPr>
          <p:cNvPr id="93" name="Google Shape;93;p10"/>
          <p:cNvSpPr txBox="1"/>
          <p:nvPr/>
        </p:nvSpPr>
        <p:spPr>
          <a:xfrm>
            <a:off x="3632274" y="2091797"/>
            <a:ext cx="321835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FF0000"/>
                </a:solidFill>
              </a:rPr>
              <a:t>6 мес</a:t>
            </a:r>
            <a:endParaRPr sz="385">
              <a:solidFill>
                <a:srgbClr val="FF0000"/>
              </a:solidFill>
            </a:endParaRPr>
          </a:p>
        </p:txBody>
      </p:sp>
      <p:sp>
        <p:nvSpPr>
          <p:cNvPr id="94" name="Google Shape;94;p10"/>
          <p:cNvSpPr txBox="1"/>
          <p:nvPr/>
        </p:nvSpPr>
        <p:spPr>
          <a:xfrm>
            <a:off x="1424485" y="2198587"/>
            <a:ext cx="273921" cy="1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09AA12"/>
                </a:solidFill>
              </a:rPr>
              <a:t>4 часа</a:t>
            </a:r>
            <a:endParaRPr sz="385">
              <a:solidFill>
                <a:srgbClr val="09AA12"/>
              </a:solidFill>
            </a:endParaRPr>
          </a:p>
        </p:txBody>
      </p:sp>
      <p:sp>
        <p:nvSpPr>
          <p:cNvPr id="95" name="Google Shape;95;p10"/>
          <p:cNvSpPr txBox="1"/>
          <p:nvPr/>
        </p:nvSpPr>
        <p:spPr>
          <a:xfrm>
            <a:off x="1995995" y="2206326"/>
            <a:ext cx="273921" cy="1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09AA12"/>
                </a:solidFill>
              </a:rPr>
              <a:t>1 день</a:t>
            </a:r>
            <a:endParaRPr sz="385">
              <a:solidFill>
                <a:srgbClr val="09AA12"/>
              </a:solidFill>
            </a:endParaRPr>
          </a:p>
        </p:txBody>
      </p:sp>
      <p:sp>
        <p:nvSpPr>
          <p:cNvPr id="96" name="Google Shape;96;p10"/>
          <p:cNvSpPr txBox="1"/>
          <p:nvPr/>
        </p:nvSpPr>
        <p:spPr>
          <a:xfrm>
            <a:off x="2471328" y="2210909"/>
            <a:ext cx="291239" cy="1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09AA12"/>
                </a:solidFill>
              </a:rPr>
              <a:t>1 месяц</a:t>
            </a:r>
            <a:endParaRPr sz="385">
              <a:solidFill>
                <a:srgbClr val="09AA12"/>
              </a:solidFill>
            </a:endParaRPr>
          </a:p>
        </p:txBody>
      </p:sp>
      <p:sp>
        <p:nvSpPr>
          <p:cNvPr id="97" name="Google Shape;97;p10"/>
          <p:cNvSpPr txBox="1"/>
          <p:nvPr/>
        </p:nvSpPr>
        <p:spPr>
          <a:xfrm>
            <a:off x="2870254" y="2210909"/>
            <a:ext cx="309279" cy="1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09AA12"/>
                </a:solidFill>
              </a:rPr>
              <a:t>3 недели</a:t>
            </a:r>
            <a:endParaRPr sz="385">
              <a:solidFill>
                <a:srgbClr val="09AA12"/>
              </a:solidFill>
            </a:endParaRPr>
          </a:p>
        </p:txBody>
      </p:sp>
      <p:sp>
        <p:nvSpPr>
          <p:cNvPr id="98" name="Google Shape;98;p10"/>
          <p:cNvSpPr txBox="1"/>
          <p:nvPr/>
        </p:nvSpPr>
        <p:spPr>
          <a:xfrm>
            <a:off x="3387127" y="2225245"/>
            <a:ext cx="275653" cy="1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09AA12"/>
                </a:solidFill>
              </a:rPr>
              <a:t>1 месяц</a:t>
            </a:r>
            <a:endParaRPr sz="385">
              <a:solidFill>
                <a:srgbClr val="09AA12"/>
              </a:solidFill>
            </a:endParaRPr>
          </a:p>
        </p:txBody>
      </p:sp>
      <p:sp>
        <p:nvSpPr>
          <p:cNvPr id="99" name="Google Shape;99;p10"/>
          <p:cNvSpPr txBox="1"/>
          <p:nvPr/>
        </p:nvSpPr>
        <p:spPr>
          <a:xfrm>
            <a:off x="3862748" y="2198582"/>
            <a:ext cx="309279" cy="1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09AA12"/>
                </a:solidFill>
              </a:rPr>
              <a:t>3 недели</a:t>
            </a:r>
            <a:endParaRPr sz="385">
              <a:solidFill>
                <a:srgbClr val="09AA12"/>
              </a:solidFill>
            </a:endParaRPr>
          </a:p>
        </p:txBody>
      </p:sp>
      <p:cxnSp>
        <p:nvCxnSpPr>
          <p:cNvPr id="100" name="Google Shape;100;p10"/>
          <p:cNvCxnSpPr>
            <a:endCxn id="65" idx="2"/>
          </p:cNvCxnSpPr>
          <p:nvPr/>
        </p:nvCxnSpPr>
        <p:spPr>
          <a:xfrm rot="10800000">
            <a:off x="1561445" y="2071099"/>
            <a:ext cx="0" cy="183287"/>
          </a:xfrm>
          <a:prstGeom prst="straightConnector1">
            <a:avLst/>
          </a:prstGeom>
          <a:noFill/>
          <a:ln w="19050" cap="flat" cmpd="sng">
            <a:solidFill>
              <a:srgbClr val="09AA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0"/>
          <p:cNvCxnSpPr/>
          <p:nvPr/>
        </p:nvCxnSpPr>
        <p:spPr>
          <a:xfrm rot="10800000">
            <a:off x="2113593" y="2075067"/>
            <a:ext cx="0" cy="177082"/>
          </a:xfrm>
          <a:prstGeom prst="straightConnector1">
            <a:avLst/>
          </a:prstGeom>
          <a:noFill/>
          <a:ln w="19050" cap="flat" cmpd="sng">
            <a:solidFill>
              <a:srgbClr val="09AA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0"/>
          <p:cNvCxnSpPr/>
          <p:nvPr/>
        </p:nvCxnSpPr>
        <p:spPr>
          <a:xfrm rot="10800000">
            <a:off x="2587217" y="2077352"/>
            <a:ext cx="0" cy="177082"/>
          </a:xfrm>
          <a:prstGeom prst="straightConnector1">
            <a:avLst/>
          </a:prstGeom>
          <a:noFill/>
          <a:ln w="19050" cap="flat" cmpd="sng">
            <a:solidFill>
              <a:srgbClr val="09AA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0"/>
          <p:cNvCxnSpPr/>
          <p:nvPr/>
        </p:nvCxnSpPr>
        <p:spPr>
          <a:xfrm rot="10800000">
            <a:off x="2987834" y="2074201"/>
            <a:ext cx="0" cy="177082"/>
          </a:xfrm>
          <a:prstGeom prst="straightConnector1">
            <a:avLst/>
          </a:prstGeom>
          <a:noFill/>
          <a:ln w="19050" cap="flat" cmpd="sng">
            <a:solidFill>
              <a:srgbClr val="09AA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0"/>
          <p:cNvCxnSpPr/>
          <p:nvPr/>
        </p:nvCxnSpPr>
        <p:spPr>
          <a:xfrm rot="10800000" flipH="1">
            <a:off x="1320178" y="1981235"/>
            <a:ext cx="722" cy="14489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0"/>
          <p:cNvCxnSpPr/>
          <p:nvPr/>
        </p:nvCxnSpPr>
        <p:spPr>
          <a:xfrm rot="10800000" flipH="1">
            <a:off x="1832919" y="1981475"/>
            <a:ext cx="722" cy="14489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0"/>
          <p:cNvCxnSpPr/>
          <p:nvPr/>
        </p:nvCxnSpPr>
        <p:spPr>
          <a:xfrm rot="10800000" flipH="1">
            <a:off x="2368571" y="1981235"/>
            <a:ext cx="722" cy="14489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/>
          <p:cNvCxnSpPr/>
          <p:nvPr/>
        </p:nvCxnSpPr>
        <p:spPr>
          <a:xfrm rot="10800000" flipH="1">
            <a:off x="3229407" y="1978565"/>
            <a:ext cx="722" cy="14489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/>
          <p:cNvCxnSpPr/>
          <p:nvPr/>
        </p:nvCxnSpPr>
        <p:spPr>
          <a:xfrm rot="10800000" flipH="1">
            <a:off x="3545086" y="2071099"/>
            <a:ext cx="2309" cy="77933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0"/>
          <p:cNvCxnSpPr/>
          <p:nvPr/>
        </p:nvCxnSpPr>
        <p:spPr>
          <a:xfrm rot="10800000" flipH="1">
            <a:off x="3733707" y="1986310"/>
            <a:ext cx="722" cy="14489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0"/>
          <p:cNvCxnSpPr/>
          <p:nvPr/>
        </p:nvCxnSpPr>
        <p:spPr>
          <a:xfrm rot="10800000">
            <a:off x="3542536" y="2188045"/>
            <a:ext cx="2165" cy="87603"/>
          </a:xfrm>
          <a:prstGeom prst="straightConnector1">
            <a:avLst/>
          </a:prstGeom>
          <a:noFill/>
          <a:ln w="19050" cap="flat" cmpd="sng">
            <a:solidFill>
              <a:srgbClr val="09AA1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0"/>
          <p:cNvCxnSpPr/>
          <p:nvPr/>
        </p:nvCxnSpPr>
        <p:spPr>
          <a:xfrm rot="10800000">
            <a:off x="3999702" y="2074201"/>
            <a:ext cx="0" cy="177082"/>
          </a:xfrm>
          <a:prstGeom prst="straightConnector1">
            <a:avLst/>
          </a:prstGeom>
          <a:noFill/>
          <a:ln w="19050" cap="flat" cmpd="sng">
            <a:solidFill>
              <a:srgbClr val="09AA1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0"/>
          <p:cNvSpPr txBox="1"/>
          <p:nvPr/>
        </p:nvSpPr>
        <p:spPr>
          <a:xfrm>
            <a:off x="980543" y="1358611"/>
            <a:ext cx="903159" cy="1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481"/>
              <a:t>3 месяца полезной работы</a:t>
            </a:r>
            <a:endParaRPr sz="481"/>
          </a:p>
        </p:txBody>
      </p:sp>
      <p:sp>
        <p:nvSpPr>
          <p:cNvPr id="113" name="Google Shape;113;p10"/>
          <p:cNvSpPr txBox="1"/>
          <p:nvPr/>
        </p:nvSpPr>
        <p:spPr>
          <a:xfrm>
            <a:off x="977328" y="1436797"/>
            <a:ext cx="774858" cy="1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481"/>
              <a:t>25 месяцев длина цикла</a:t>
            </a:r>
            <a:endParaRPr sz="481"/>
          </a:p>
        </p:txBody>
      </p:sp>
      <p:cxnSp>
        <p:nvCxnSpPr>
          <p:cNvPr id="114" name="Google Shape;114;p10"/>
          <p:cNvCxnSpPr/>
          <p:nvPr/>
        </p:nvCxnSpPr>
        <p:spPr>
          <a:xfrm rot="10800000" flipH="1">
            <a:off x="1010074" y="1482326"/>
            <a:ext cx="768075" cy="14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0"/>
          <p:cNvSpPr txBox="1"/>
          <p:nvPr/>
        </p:nvSpPr>
        <p:spPr>
          <a:xfrm>
            <a:off x="1799641" y="1393585"/>
            <a:ext cx="903159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481"/>
              <a:t>= </a:t>
            </a:r>
            <a:r>
              <a:rPr lang="en" sz="481" b="1">
                <a:solidFill>
                  <a:srgbClr val="FF0000"/>
                </a:solidFill>
              </a:rPr>
              <a:t>12%</a:t>
            </a:r>
            <a:r>
              <a:rPr lang="en" sz="481"/>
              <a:t> эффективность цикла</a:t>
            </a:r>
            <a:endParaRPr sz="481"/>
          </a:p>
        </p:txBody>
      </p:sp>
      <p:sp>
        <p:nvSpPr>
          <p:cNvPr id="116" name="Google Shape;116;p10"/>
          <p:cNvSpPr/>
          <p:nvPr/>
        </p:nvSpPr>
        <p:spPr>
          <a:xfrm>
            <a:off x="1765912" y="1918816"/>
            <a:ext cx="107678" cy="123680"/>
          </a:xfrm>
          <a:prstGeom prst="irregularSeal1">
            <a:avLst/>
          </a:prstGeom>
          <a:solidFill>
            <a:srgbClr val="FF00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endParaRPr sz="674"/>
          </a:p>
        </p:txBody>
      </p:sp>
      <p:sp>
        <p:nvSpPr>
          <p:cNvPr id="117" name="Google Shape;117;p10"/>
          <p:cNvSpPr/>
          <p:nvPr/>
        </p:nvSpPr>
        <p:spPr>
          <a:xfrm>
            <a:off x="3175930" y="1931907"/>
            <a:ext cx="107678" cy="123680"/>
          </a:xfrm>
          <a:prstGeom prst="irregularSeal1">
            <a:avLst/>
          </a:prstGeom>
          <a:solidFill>
            <a:srgbClr val="FF00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endParaRPr sz="674"/>
          </a:p>
        </p:txBody>
      </p:sp>
      <p:sp>
        <p:nvSpPr>
          <p:cNvPr id="118" name="Google Shape;118;p10"/>
          <p:cNvSpPr/>
          <p:nvPr/>
        </p:nvSpPr>
        <p:spPr>
          <a:xfrm>
            <a:off x="3669954" y="1923356"/>
            <a:ext cx="107678" cy="123680"/>
          </a:xfrm>
          <a:prstGeom prst="irregularSeal1">
            <a:avLst/>
          </a:prstGeom>
          <a:solidFill>
            <a:srgbClr val="FF00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endParaRPr sz="674"/>
          </a:p>
        </p:txBody>
      </p:sp>
      <p:sp>
        <p:nvSpPr>
          <p:cNvPr id="119" name="Google Shape;119;p10"/>
          <p:cNvSpPr/>
          <p:nvPr/>
        </p:nvSpPr>
        <p:spPr>
          <a:xfrm>
            <a:off x="4131461" y="1389604"/>
            <a:ext cx="355173" cy="218069"/>
          </a:xfrm>
          <a:prstGeom prst="wedgeRoundRectCallout">
            <a:avLst>
              <a:gd name="adj1" fmla="val 9315"/>
              <a:gd name="adj2" fmla="val 88131"/>
              <a:gd name="adj3" fmla="val 0"/>
            </a:avLst>
          </a:prstGeom>
          <a:solidFill>
            <a:srgbClr val="F4CCCC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481"/>
              <a:t>WTF!</a:t>
            </a:r>
            <a:endParaRPr sz="481"/>
          </a:p>
          <a:p>
            <a:pPr defTabSz="439918"/>
            <a:r>
              <a:rPr lang="en" sz="481"/>
              <a:t>2 года?!</a:t>
            </a:r>
            <a:endParaRPr sz="481"/>
          </a:p>
        </p:txBody>
      </p:sp>
      <p:sp>
        <p:nvSpPr>
          <p:cNvPr id="120" name="Google Shape;120;p10"/>
          <p:cNvSpPr/>
          <p:nvPr/>
        </p:nvSpPr>
        <p:spPr>
          <a:xfrm>
            <a:off x="1961719" y="1668167"/>
            <a:ext cx="31029" cy="218069"/>
          </a:xfrm>
          <a:prstGeom prst="rightBrace">
            <a:avLst>
              <a:gd name="adj1" fmla="val 65251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endParaRPr sz="674"/>
          </a:p>
        </p:txBody>
      </p:sp>
      <p:grpSp>
        <p:nvGrpSpPr>
          <p:cNvPr id="121" name="Google Shape;121;p10"/>
          <p:cNvGrpSpPr/>
          <p:nvPr/>
        </p:nvGrpSpPr>
        <p:grpSpPr>
          <a:xfrm>
            <a:off x="1737156" y="1631245"/>
            <a:ext cx="224563" cy="265694"/>
            <a:chOff x="2581275" y="3390875"/>
            <a:chExt cx="466800" cy="552300"/>
          </a:xfrm>
        </p:grpSpPr>
        <p:grpSp>
          <p:nvGrpSpPr>
            <p:cNvPr id="122" name="Google Shape;122;p10"/>
            <p:cNvGrpSpPr/>
            <p:nvPr/>
          </p:nvGrpSpPr>
          <p:grpSpPr>
            <a:xfrm>
              <a:off x="2581275" y="3390875"/>
              <a:ext cx="466800" cy="552300"/>
              <a:chOff x="2957525" y="2943200"/>
              <a:chExt cx="466800" cy="552300"/>
            </a:xfrm>
          </p:grpSpPr>
          <p:sp>
            <p:nvSpPr>
              <p:cNvPr id="123" name="Google Shape;123;p10"/>
              <p:cNvSpPr/>
              <p:nvPr/>
            </p:nvSpPr>
            <p:spPr>
              <a:xfrm>
                <a:off x="2957525" y="2943200"/>
                <a:ext cx="466800" cy="552300"/>
              </a:xfrm>
              <a:prstGeom prst="verticalScroll">
                <a:avLst>
                  <a:gd name="adj" fmla="val 12500"/>
                </a:avLst>
              </a:prstGeom>
              <a:solidFill>
                <a:srgbClr val="EFEFE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3982" tIns="43982" rIns="43982" bIns="43982" anchor="ctr" anchorCtr="0">
                <a:noAutofit/>
              </a:bodyPr>
              <a:lstStyle/>
              <a:p>
                <a:pPr defTabSz="439918"/>
                <a:endParaRPr sz="674"/>
              </a:p>
            </p:txBody>
          </p:sp>
          <p:cxnSp>
            <p:nvCxnSpPr>
              <p:cNvPr id="124" name="Google Shape;124;p10"/>
              <p:cNvCxnSpPr/>
              <p:nvPr/>
            </p:nvCxnSpPr>
            <p:spPr>
              <a:xfrm>
                <a:off x="3045725" y="3048000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5" name="Google Shape;125;p10"/>
              <p:cNvCxnSpPr/>
              <p:nvPr/>
            </p:nvCxnSpPr>
            <p:spPr>
              <a:xfrm>
                <a:off x="3045725" y="3090863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" name="Google Shape;126;p10"/>
              <p:cNvCxnSpPr/>
              <p:nvPr/>
            </p:nvCxnSpPr>
            <p:spPr>
              <a:xfrm>
                <a:off x="3045725" y="3348038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" name="Google Shape;127;p10"/>
              <p:cNvCxnSpPr/>
              <p:nvPr/>
            </p:nvCxnSpPr>
            <p:spPr>
              <a:xfrm>
                <a:off x="3045725" y="3390900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10"/>
              <p:cNvCxnSpPr/>
              <p:nvPr/>
            </p:nvCxnSpPr>
            <p:spPr>
              <a:xfrm>
                <a:off x="3045725" y="3433763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9" name="Google Shape;129;p10"/>
            <p:cNvCxnSpPr/>
            <p:nvPr/>
          </p:nvCxnSpPr>
          <p:spPr>
            <a:xfrm>
              <a:off x="2669475" y="3576638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0"/>
            <p:cNvCxnSpPr/>
            <p:nvPr/>
          </p:nvCxnSpPr>
          <p:spPr>
            <a:xfrm>
              <a:off x="2674238" y="3619500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0"/>
            <p:cNvCxnSpPr/>
            <p:nvPr/>
          </p:nvCxnSpPr>
          <p:spPr>
            <a:xfrm>
              <a:off x="2674238" y="3667125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10"/>
            <p:cNvCxnSpPr/>
            <p:nvPr/>
          </p:nvCxnSpPr>
          <p:spPr>
            <a:xfrm>
              <a:off x="2674238" y="3714750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" name="Google Shape;133;p10"/>
            <p:cNvCxnSpPr/>
            <p:nvPr/>
          </p:nvCxnSpPr>
          <p:spPr>
            <a:xfrm>
              <a:off x="2674238" y="3752850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4" name="Google Shape;134;p10"/>
          <p:cNvSpPr txBox="1"/>
          <p:nvPr/>
        </p:nvSpPr>
        <p:spPr>
          <a:xfrm>
            <a:off x="1956031" y="1705149"/>
            <a:ext cx="107663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FF0000"/>
                </a:solidFill>
              </a:rPr>
              <a:t>8</a:t>
            </a:r>
            <a:endParaRPr sz="385">
              <a:solidFill>
                <a:srgbClr val="FF0000"/>
              </a:solidFill>
            </a:endParaRPr>
          </a:p>
        </p:txBody>
      </p:sp>
      <p:grpSp>
        <p:nvGrpSpPr>
          <p:cNvPr id="135" name="Google Shape;135;p10"/>
          <p:cNvGrpSpPr/>
          <p:nvPr/>
        </p:nvGrpSpPr>
        <p:grpSpPr>
          <a:xfrm>
            <a:off x="3127841" y="1635317"/>
            <a:ext cx="224563" cy="265694"/>
            <a:chOff x="2581275" y="3390875"/>
            <a:chExt cx="466800" cy="552300"/>
          </a:xfrm>
        </p:grpSpPr>
        <p:grpSp>
          <p:nvGrpSpPr>
            <p:cNvPr id="136" name="Google Shape;136;p10"/>
            <p:cNvGrpSpPr/>
            <p:nvPr/>
          </p:nvGrpSpPr>
          <p:grpSpPr>
            <a:xfrm>
              <a:off x="2581275" y="3390875"/>
              <a:ext cx="466800" cy="552300"/>
              <a:chOff x="2957525" y="2943200"/>
              <a:chExt cx="466800" cy="552300"/>
            </a:xfrm>
          </p:grpSpPr>
          <p:sp>
            <p:nvSpPr>
              <p:cNvPr id="137" name="Google Shape;137;p10"/>
              <p:cNvSpPr/>
              <p:nvPr/>
            </p:nvSpPr>
            <p:spPr>
              <a:xfrm>
                <a:off x="2957525" y="2943200"/>
                <a:ext cx="466800" cy="552300"/>
              </a:xfrm>
              <a:prstGeom prst="verticalScroll">
                <a:avLst>
                  <a:gd name="adj" fmla="val 12500"/>
                </a:avLst>
              </a:prstGeom>
              <a:solidFill>
                <a:srgbClr val="EFEFE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3982" tIns="43982" rIns="43982" bIns="43982" anchor="ctr" anchorCtr="0">
                <a:noAutofit/>
              </a:bodyPr>
              <a:lstStyle/>
              <a:p>
                <a:pPr defTabSz="439918"/>
                <a:endParaRPr sz="674"/>
              </a:p>
            </p:txBody>
          </p:sp>
          <p:cxnSp>
            <p:nvCxnSpPr>
              <p:cNvPr id="138" name="Google Shape;138;p10"/>
              <p:cNvCxnSpPr/>
              <p:nvPr/>
            </p:nvCxnSpPr>
            <p:spPr>
              <a:xfrm>
                <a:off x="3045725" y="3048000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10"/>
              <p:cNvCxnSpPr/>
              <p:nvPr/>
            </p:nvCxnSpPr>
            <p:spPr>
              <a:xfrm>
                <a:off x="3045725" y="3090863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>
                <a:off x="3045725" y="3348038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10"/>
              <p:cNvCxnSpPr/>
              <p:nvPr/>
            </p:nvCxnSpPr>
            <p:spPr>
              <a:xfrm>
                <a:off x="3045725" y="3390900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0"/>
              <p:cNvCxnSpPr/>
              <p:nvPr/>
            </p:nvCxnSpPr>
            <p:spPr>
              <a:xfrm>
                <a:off x="3045725" y="3433763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3" name="Google Shape;143;p10"/>
            <p:cNvCxnSpPr/>
            <p:nvPr/>
          </p:nvCxnSpPr>
          <p:spPr>
            <a:xfrm>
              <a:off x="2669475" y="3576638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0"/>
            <p:cNvCxnSpPr/>
            <p:nvPr/>
          </p:nvCxnSpPr>
          <p:spPr>
            <a:xfrm>
              <a:off x="2674238" y="3619500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10"/>
            <p:cNvCxnSpPr/>
            <p:nvPr/>
          </p:nvCxnSpPr>
          <p:spPr>
            <a:xfrm>
              <a:off x="2674238" y="3667125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0"/>
            <p:cNvCxnSpPr/>
            <p:nvPr/>
          </p:nvCxnSpPr>
          <p:spPr>
            <a:xfrm>
              <a:off x="2674238" y="3714750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0"/>
            <p:cNvCxnSpPr/>
            <p:nvPr/>
          </p:nvCxnSpPr>
          <p:spPr>
            <a:xfrm>
              <a:off x="2674238" y="3752850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8" name="Google Shape;148;p10"/>
          <p:cNvSpPr txBox="1"/>
          <p:nvPr/>
        </p:nvSpPr>
        <p:spPr>
          <a:xfrm>
            <a:off x="3346722" y="1709227"/>
            <a:ext cx="164381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FF0000"/>
                </a:solidFill>
              </a:rPr>
              <a:t>15</a:t>
            </a:r>
            <a:endParaRPr sz="385">
              <a:solidFill>
                <a:srgbClr val="FF0000"/>
              </a:solidFill>
            </a:endParaRPr>
          </a:p>
        </p:txBody>
      </p:sp>
      <p:sp>
        <p:nvSpPr>
          <p:cNvPr id="149" name="Google Shape;149;p10"/>
          <p:cNvSpPr/>
          <p:nvPr/>
        </p:nvSpPr>
        <p:spPr>
          <a:xfrm>
            <a:off x="3352404" y="1672238"/>
            <a:ext cx="31029" cy="218069"/>
          </a:xfrm>
          <a:prstGeom prst="rightBrace">
            <a:avLst>
              <a:gd name="adj1" fmla="val 65251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endParaRPr sz="674"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3624078" y="1618593"/>
            <a:ext cx="224563" cy="265694"/>
            <a:chOff x="2581275" y="3390875"/>
            <a:chExt cx="466800" cy="552300"/>
          </a:xfrm>
        </p:grpSpPr>
        <p:grpSp>
          <p:nvGrpSpPr>
            <p:cNvPr id="151" name="Google Shape;151;p10"/>
            <p:cNvGrpSpPr/>
            <p:nvPr/>
          </p:nvGrpSpPr>
          <p:grpSpPr>
            <a:xfrm>
              <a:off x="2581275" y="3390875"/>
              <a:ext cx="466800" cy="552300"/>
              <a:chOff x="2957525" y="2943200"/>
              <a:chExt cx="466800" cy="552300"/>
            </a:xfrm>
          </p:grpSpPr>
          <p:sp>
            <p:nvSpPr>
              <p:cNvPr id="152" name="Google Shape;152;p10"/>
              <p:cNvSpPr/>
              <p:nvPr/>
            </p:nvSpPr>
            <p:spPr>
              <a:xfrm>
                <a:off x="2957525" y="2943200"/>
                <a:ext cx="466800" cy="552300"/>
              </a:xfrm>
              <a:prstGeom prst="verticalScroll">
                <a:avLst>
                  <a:gd name="adj" fmla="val 12500"/>
                </a:avLst>
              </a:prstGeom>
              <a:solidFill>
                <a:srgbClr val="EFEFEF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3982" tIns="43982" rIns="43982" bIns="43982" anchor="ctr" anchorCtr="0">
                <a:noAutofit/>
              </a:bodyPr>
              <a:lstStyle/>
              <a:p>
                <a:pPr defTabSz="439918"/>
                <a:endParaRPr sz="674"/>
              </a:p>
            </p:txBody>
          </p:sp>
          <p:cxnSp>
            <p:nvCxnSpPr>
              <p:cNvPr id="153" name="Google Shape;153;p10"/>
              <p:cNvCxnSpPr/>
              <p:nvPr/>
            </p:nvCxnSpPr>
            <p:spPr>
              <a:xfrm>
                <a:off x="3045725" y="3048000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10"/>
              <p:cNvCxnSpPr/>
              <p:nvPr/>
            </p:nvCxnSpPr>
            <p:spPr>
              <a:xfrm>
                <a:off x="3045725" y="3090863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10"/>
              <p:cNvCxnSpPr/>
              <p:nvPr/>
            </p:nvCxnSpPr>
            <p:spPr>
              <a:xfrm>
                <a:off x="3045725" y="3348038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10"/>
              <p:cNvCxnSpPr/>
              <p:nvPr/>
            </p:nvCxnSpPr>
            <p:spPr>
              <a:xfrm>
                <a:off x="3045725" y="3390900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0"/>
              <p:cNvCxnSpPr/>
              <p:nvPr/>
            </p:nvCxnSpPr>
            <p:spPr>
              <a:xfrm>
                <a:off x="3045725" y="3433763"/>
                <a:ext cx="290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999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58" name="Google Shape;158;p10"/>
            <p:cNvCxnSpPr/>
            <p:nvPr/>
          </p:nvCxnSpPr>
          <p:spPr>
            <a:xfrm>
              <a:off x="2669475" y="3576638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0"/>
            <p:cNvCxnSpPr/>
            <p:nvPr/>
          </p:nvCxnSpPr>
          <p:spPr>
            <a:xfrm>
              <a:off x="2674238" y="3619500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0"/>
            <p:cNvCxnSpPr/>
            <p:nvPr/>
          </p:nvCxnSpPr>
          <p:spPr>
            <a:xfrm>
              <a:off x="2674238" y="3667125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0"/>
            <p:cNvCxnSpPr/>
            <p:nvPr/>
          </p:nvCxnSpPr>
          <p:spPr>
            <a:xfrm>
              <a:off x="2674238" y="3714750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0"/>
            <p:cNvCxnSpPr/>
            <p:nvPr/>
          </p:nvCxnSpPr>
          <p:spPr>
            <a:xfrm>
              <a:off x="2674238" y="3752850"/>
              <a:ext cx="2904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" name="Google Shape;163;p10"/>
          <p:cNvSpPr txBox="1"/>
          <p:nvPr/>
        </p:nvSpPr>
        <p:spPr>
          <a:xfrm>
            <a:off x="3842952" y="1692497"/>
            <a:ext cx="164381" cy="153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>
                <a:solidFill>
                  <a:srgbClr val="FF0000"/>
                </a:solidFill>
              </a:rPr>
              <a:t>12</a:t>
            </a:r>
            <a:endParaRPr sz="385">
              <a:solidFill>
                <a:srgbClr val="FF0000"/>
              </a:solidFill>
            </a:endParaRPr>
          </a:p>
        </p:txBody>
      </p:sp>
      <p:sp>
        <p:nvSpPr>
          <p:cNvPr id="164" name="Google Shape;164;p10"/>
          <p:cNvSpPr/>
          <p:nvPr/>
        </p:nvSpPr>
        <p:spPr>
          <a:xfrm>
            <a:off x="3848641" y="1655515"/>
            <a:ext cx="31029" cy="218069"/>
          </a:xfrm>
          <a:prstGeom prst="rightBrace">
            <a:avLst>
              <a:gd name="adj1" fmla="val 65251"/>
              <a:gd name="adj2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endParaRPr sz="674"/>
          </a:p>
        </p:txBody>
      </p:sp>
      <p:sp>
        <p:nvSpPr>
          <p:cNvPr id="165" name="Google Shape;165;p10"/>
          <p:cNvSpPr txBox="1"/>
          <p:nvPr/>
        </p:nvSpPr>
        <p:spPr>
          <a:xfrm>
            <a:off x="4196357" y="2020767"/>
            <a:ext cx="321835" cy="123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982" tIns="43982" rIns="43982" bIns="43982" anchor="t" anchorCtr="0">
            <a:noAutofit/>
          </a:bodyPr>
          <a:lstStyle/>
          <a:p>
            <a:pPr defTabSz="439918"/>
            <a:r>
              <a:rPr lang="en" sz="385"/>
              <a:t>Поставка</a:t>
            </a:r>
            <a:endParaRPr sz="385"/>
          </a:p>
        </p:txBody>
      </p:sp>
      <p:sp>
        <p:nvSpPr>
          <p:cNvPr id="167" name="Google Shape;167;p10"/>
          <p:cNvSpPr/>
          <p:nvPr/>
        </p:nvSpPr>
        <p:spPr>
          <a:xfrm>
            <a:off x="1084009" y="3611289"/>
            <a:ext cx="528935" cy="18328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Инженеры не гордятся своей работой</a:t>
            </a:r>
            <a:endParaRPr sz="385"/>
          </a:p>
        </p:txBody>
      </p:sp>
      <p:sp>
        <p:nvSpPr>
          <p:cNvPr id="168" name="Google Shape;168;p10"/>
          <p:cNvSpPr/>
          <p:nvPr/>
        </p:nvSpPr>
        <p:spPr>
          <a:xfrm>
            <a:off x="1120811" y="3926955"/>
            <a:ext cx="403232" cy="15399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Снижается качество игр</a:t>
            </a:r>
            <a:endParaRPr sz="385"/>
          </a:p>
        </p:txBody>
      </p:sp>
      <p:sp>
        <p:nvSpPr>
          <p:cNvPr id="169" name="Google Shape;169;p10"/>
          <p:cNvSpPr/>
          <p:nvPr/>
        </p:nvSpPr>
        <p:spPr>
          <a:xfrm>
            <a:off x="1062878" y="4292892"/>
            <a:ext cx="467743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Бесконечные задержки в процессе</a:t>
            </a:r>
            <a:endParaRPr sz="385"/>
          </a:p>
        </p:txBody>
      </p:sp>
      <p:sp>
        <p:nvSpPr>
          <p:cNvPr id="170" name="Google Shape;170;p10"/>
          <p:cNvSpPr/>
          <p:nvPr/>
        </p:nvSpPr>
        <p:spPr>
          <a:xfrm>
            <a:off x="1072319" y="4712829"/>
            <a:ext cx="705873" cy="20854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Зависимости между командами при разработке каждой фичи</a:t>
            </a:r>
            <a:endParaRPr sz="385"/>
          </a:p>
        </p:txBody>
      </p:sp>
      <p:sp>
        <p:nvSpPr>
          <p:cNvPr id="171" name="Google Shape;171;p10"/>
          <p:cNvSpPr/>
          <p:nvPr/>
        </p:nvSpPr>
        <p:spPr>
          <a:xfrm>
            <a:off x="1332565" y="3307560"/>
            <a:ext cx="607590" cy="17708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Ключевые инженеры собираются уходить из компании</a:t>
            </a:r>
            <a:endParaRPr sz="385"/>
          </a:p>
        </p:txBody>
      </p:sp>
      <p:sp>
        <p:nvSpPr>
          <p:cNvPr id="172" name="Google Shape;172;p10"/>
          <p:cNvSpPr/>
          <p:nvPr/>
        </p:nvSpPr>
        <p:spPr>
          <a:xfrm>
            <a:off x="2260373" y="3291072"/>
            <a:ext cx="446095" cy="17708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Падение доходов от продаж</a:t>
            </a:r>
            <a:endParaRPr sz="385"/>
          </a:p>
        </p:txBody>
      </p:sp>
      <p:sp>
        <p:nvSpPr>
          <p:cNvPr id="173" name="Google Shape;173;p10"/>
          <p:cNvSpPr/>
          <p:nvPr/>
        </p:nvSpPr>
        <p:spPr>
          <a:xfrm>
            <a:off x="2160678" y="3622582"/>
            <a:ext cx="446095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Устаревшие к моменту выхода игры</a:t>
            </a:r>
            <a:endParaRPr sz="385"/>
          </a:p>
        </p:txBody>
      </p:sp>
      <p:sp>
        <p:nvSpPr>
          <p:cNvPr id="174" name="Google Shape;174;p10"/>
          <p:cNvSpPr/>
          <p:nvPr/>
        </p:nvSpPr>
        <p:spPr>
          <a:xfrm>
            <a:off x="2041613" y="3885703"/>
            <a:ext cx="565160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Слишком много времени уходит на выпуск игры</a:t>
            </a:r>
            <a:endParaRPr sz="385"/>
          </a:p>
        </p:txBody>
      </p:sp>
      <p:sp>
        <p:nvSpPr>
          <p:cNvPr id="175" name="Google Shape;175;p10"/>
          <p:cNvSpPr/>
          <p:nvPr/>
        </p:nvSpPr>
        <p:spPr>
          <a:xfrm>
            <a:off x="2407562" y="4416851"/>
            <a:ext cx="309279" cy="12368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Очереди</a:t>
            </a:r>
            <a:endParaRPr sz="385"/>
          </a:p>
        </p:txBody>
      </p:sp>
      <p:sp>
        <p:nvSpPr>
          <p:cNvPr id="176" name="Google Shape;176;p10"/>
          <p:cNvSpPr/>
          <p:nvPr/>
        </p:nvSpPr>
        <p:spPr>
          <a:xfrm>
            <a:off x="1765299" y="4126743"/>
            <a:ext cx="518256" cy="16611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Накапливается технический долг</a:t>
            </a:r>
            <a:endParaRPr sz="385"/>
          </a:p>
        </p:txBody>
      </p:sp>
      <p:sp>
        <p:nvSpPr>
          <p:cNvPr id="177" name="Google Shape;177;p10"/>
          <p:cNvSpPr/>
          <p:nvPr/>
        </p:nvSpPr>
        <p:spPr>
          <a:xfrm>
            <a:off x="1854465" y="4504791"/>
            <a:ext cx="518256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Фокус команд только на своей части работы</a:t>
            </a:r>
            <a:endParaRPr sz="385"/>
          </a:p>
        </p:txBody>
      </p:sp>
      <p:sp>
        <p:nvSpPr>
          <p:cNvPr id="178" name="Google Shape;178;p10"/>
          <p:cNvSpPr/>
          <p:nvPr/>
        </p:nvSpPr>
        <p:spPr>
          <a:xfrm>
            <a:off x="1939523" y="4781140"/>
            <a:ext cx="518256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Команды образованы вокруг компонент</a:t>
            </a:r>
            <a:endParaRPr sz="385"/>
          </a:p>
        </p:txBody>
      </p:sp>
      <p:sp>
        <p:nvSpPr>
          <p:cNvPr id="179" name="Google Shape;179;p10"/>
          <p:cNvSpPr/>
          <p:nvPr/>
        </p:nvSpPr>
        <p:spPr>
          <a:xfrm>
            <a:off x="2706342" y="4879411"/>
            <a:ext cx="518256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Нет ясного видения приоритетов</a:t>
            </a:r>
            <a:endParaRPr sz="385"/>
          </a:p>
        </p:txBody>
      </p:sp>
      <p:sp>
        <p:nvSpPr>
          <p:cNvPr id="180" name="Google Shape;180;p10"/>
          <p:cNvSpPr/>
          <p:nvPr/>
        </p:nvSpPr>
        <p:spPr>
          <a:xfrm>
            <a:off x="3010811" y="4535747"/>
            <a:ext cx="518256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Работы больше, чем ресурсов</a:t>
            </a:r>
            <a:endParaRPr sz="385"/>
          </a:p>
        </p:txBody>
      </p:sp>
      <p:sp>
        <p:nvSpPr>
          <p:cNvPr id="181" name="Google Shape;181;p10"/>
          <p:cNvSpPr/>
          <p:nvPr/>
        </p:nvSpPr>
        <p:spPr>
          <a:xfrm>
            <a:off x="2784961" y="4285892"/>
            <a:ext cx="423870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Нет времени на рефакторинг</a:t>
            </a:r>
            <a:endParaRPr sz="385"/>
          </a:p>
        </p:txBody>
      </p:sp>
      <p:sp>
        <p:nvSpPr>
          <p:cNvPr id="182" name="Google Shape;182;p10"/>
          <p:cNvSpPr/>
          <p:nvPr/>
        </p:nvSpPr>
        <p:spPr>
          <a:xfrm>
            <a:off x="2676516" y="4074583"/>
            <a:ext cx="403232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Забиваем на дефекты</a:t>
            </a:r>
            <a:endParaRPr sz="385"/>
          </a:p>
        </p:txBody>
      </p:sp>
      <p:sp>
        <p:nvSpPr>
          <p:cNvPr id="183" name="Google Shape;183;p10"/>
          <p:cNvSpPr/>
          <p:nvPr/>
        </p:nvSpPr>
        <p:spPr>
          <a:xfrm>
            <a:off x="2936401" y="3636713"/>
            <a:ext cx="518256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Бизнес давит, чтобы  работали быстрее</a:t>
            </a:r>
            <a:endParaRPr sz="385"/>
          </a:p>
        </p:txBody>
      </p:sp>
      <p:sp>
        <p:nvSpPr>
          <p:cNvPr id="184" name="Google Shape;184;p10"/>
          <p:cNvSpPr/>
          <p:nvPr/>
        </p:nvSpPr>
        <p:spPr>
          <a:xfrm>
            <a:off x="3605028" y="3506127"/>
            <a:ext cx="565160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В компании некому придумывать классные идеи</a:t>
            </a:r>
            <a:endParaRPr sz="385"/>
          </a:p>
        </p:txBody>
      </p:sp>
      <p:sp>
        <p:nvSpPr>
          <p:cNvPr id="185" name="Google Shape;185;p10"/>
          <p:cNvSpPr/>
          <p:nvPr/>
        </p:nvSpPr>
        <p:spPr>
          <a:xfrm>
            <a:off x="4053468" y="3721249"/>
            <a:ext cx="467743" cy="24289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У CEO больше нет времени на идеи новых игр</a:t>
            </a:r>
            <a:endParaRPr sz="385"/>
          </a:p>
        </p:txBody>
      </p:sp>
      <p:sp>
        <p:nvSpPr>
          <p:cNvPr id="186" name="Google Shape;186;p10"/>
          <p:cNvSpPr/>
          <p:nvPr/>
        </p:nvSpPr>
        <p:spPr>
          <a:xfrm>
            <a:off x="3919263" y="4548544"/>
            <a:ext cx="578870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Слабое понимание потребностей рынка</a:t>
            </a:r>
            <a:endParaRPr sz="385"/>
          </a:p>
        </p:txBody>
      </p:sp>
      <p:sp>
        <p:nvSpPr>
          <p:cNvPr id="187" name="Google Shape;187;p10"/>
          <p:cNvSpPr/>
          <p:nvPr/>
        </p:nvSpPr>
        <p:spPr>
          <a:xfrm>
            <a:off x="3667494" y="4840408"/>
            <a:ext cx="705873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Разработчики не играют в разрабатываемые игры</a:t>
            </a:r>
            <a:endParaRPr sz="385"/>
          </a:p>
        </p:txBody>
      </p:sp>
      <p:sp>
        <p:nvSpPr>
          <p:cNvPr id="188" name="Google Shape;188;p10"/>
          <p:cNvSpPr/>
          <p:nvPr/>
        </p:nvSpPr>
        <p:spPr>
          <a:xfrm>
            <a:off x="3817034" y="4207634"/>
            <a:ext cx="348246" cy="26078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Нет системы отсева идей</a:t>
            </a:r>
            <a:endParaRPr sz="385"/>
          </a:p>
        </p:txBody>
      </p:sp>
      <p:sp>
        <p:nvSpPr>
          <p:cNvPr id="189" name="Google Shape;189;p10"/>
          <p:cNvSpPr/>
          <p:nvPr/>
        </p:nvSpPr>
        <p:spPr>
          <a:xfrm>
            <a:off x="3387121" y="3874993"/>
            <a:ext cx="403232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Копируем игры конкурентов</a:t>
            </a:r>
            <a:endParaRPr sz="385"/>
          </a:p>
        </p:txBody>
      </p:sp>
      <p:sp>
        <p:nvSpPr>
          <p:cNvPr id="190" name="Google Shape;190;p10"/>
          <p:cNvSpPr/>
          <p:nvPr/>
        </p:nvSpPr>
        <p:spPr>
          <a:xfrm>
            <a:off x="3010811" y="3322546"/>
            <a:ext cx="518256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Конкурентный рынок</a:t>
            </a:r>
            <a:endParaRPr sz="385"/>
          </a:p>
        </p:txBody>
      </p:sp>
      <p:sp>
        <p:nvSpPr>
          <p:cNvPr id="191" name="Google Shape;191;p10"/>
          <p:cNvSpPr/>
          <p:nvPr/>
        </p:nvSpPr>
        <p:spPr>
          <a:xfrm>
            <a:off x="3329994" y="4266192"/>
            <a:ext cx="403232" cy="177082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385"/>
              <a:t>Слишком много идей новых игр</a:t>
            </a:r>
            <a:endParaRPr sz="385"/>
          </a:p>
        </p:txBody>
      </p:sp>
      <p:cxnSp>
        <p:nvCxnSpPr>
          <p:cNvPr id="192" name="Google Shape;192;p10"/>
          <p:cNvCxnSpPr/>
          <p:nvPr/>
        </p:nvCxnSpPr>
        <p:spPr>
          <a:xfrm rot="10800000" flipH="1">
            <a:off x="1478269" y="3503060"/>
            <a:ext cx="11546" cy="11228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10"/>
          <p:cNvCxnSpPr>
            <a:stCxn id="168" idx="0"/>
            <a:endCxn id="167" idx="2"/>
          </p:cNvCxnSpPr>
          <p:nvPr/>
        </p:nvCxnSpPr>
        <p:spPr>
          <a:xfrm rot="10800000" flipH="1">
            <a:off x="1322427" y="3794613"/>
            <a:ext cx="25978" cy="13234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4" name="Google Shape;194;p10"/>
          <p:cNvCxnSpPr>
            <a:stCxn id="177" idx="1"/>
            <a:endCxn id="169" idx="3"/>
          </p:cNvCxnSpPr>
          <p:nvPr/>
        </p:nvCxnSpPr>
        <p:spPr>
          <a:xfrm rot="10800000">
            <a:off x="1530609" y="4381469"/>
            <a:ext cx="323856" cy="21186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5" name="Google Shape;195;p10"/>
          <p:cNvCxnSpPr>
            <a:stCxn id="169" idx="0"/>
            <a:endCxn id="174" idx="1"/>
          </p:cNvCxnSpPr>
          <p:nvPr/>
        </p:nvCxnSpPr>
        <p:spPr>
          <a:xfrm rot="10800000" flipH="1">
            <a:off x="1296750" y="3974232"/>
            <a:ext cx="744839" cy="31866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10"/>
          <p:cNvCxnSpPr>
            <a:stCxn id="168" idx="3"/>
            <a:endCxn id="172" idx="1"/>
          </p:cNvCxnSpPr>
          <p:nvPr/>
        </p:nvCxnSpPr>
        <p:spPr>
          <a:xfrm rot="10800000" flipH="1">
            <a:off x="1524043" y="3379619"/>
            <a:ext cx="736324" cy="62433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10"/>
          <p:cNvCxnSpPr>
            <a:stCxn id="170" idx="0"/>
            <a:endCxn id="169" idx="2"/>
          </p:cNvCxnSpPr>
          <p:nvPr/>
        </p:nvCxnSpPr>
        <p:spPr>
          <a:xfrm rot="10800000">
            <a:off x="1296810" y="4469937"/>
            <a:ext cx="128445" cy="24289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10"/>
          <p:cNvCxnSpPr>
            <a:stCxn id="178" idx="1"/>
            <a:endCxn id="170" idx="3"/>
          </p:cNvCxnSpPr>
          <p:nvPr/>
        </p:nvCxnSpPr>
        <p:spPr>
          <a:xfrm rot="10800000">
            <a:off x="1778172" y="4817148"/>
            <a:ext cx="161351" cy="5253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9" name="Google Shape;199;p10"/>
          <p:cNvCxnSpPr>
            <a:stCxn id="178" idx="0"/>
            <a:endCxn id="177" idx="2"/>
          </p:cNvCxnSpPr>
          <p:nvPr/>
        </p:nvCxnSpPr>
        <p:spPr>
          <a:xfrm rot="10800000">
            <a:off x="2113646" y="4681847"/>
            <a:ext cx="85005" cy="9929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10"/>
          <p:cNvCxnSpPr>
            <a:stCxn id="178" idx="3"/>
            <a:endCxn id="179" idx="1"/>
          </p:cNvCxnSpPr>
          <p:nvPr/>
        </p:nvCxnSpPr>
        <p:spPr>
          <a:xfrm>
            <a:off x="2457779" y="4869681"/>
            <a:ext cx="248520" cy="9828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10"/>
          <p:cNvCxnSpPr>
            <a:stCxn id="177" idx="0"/>
            <a:endCxn id="176" idx="2"/>
          </p:cNvCxnSpPr>
          <p:nvPr/>
        </p:nvCxnSpPr>
        <p:spPr>
          <a:xfrm rot="10800000">
            <a:off x="2024403" y="4292784"/>
            <a:ext cx="89190" cy="21200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10"/>
          <p:cNvCxnSpPr>
            <a:stCxn id="176" idx="1"/>
            <a:endCxn id="168" idx="3"/>
          </p:cNvCxnSpPr>
          <p:nvPr/>
        </p:nvCxnSpPr>
        <p:spPr>
          <a:xfrm rot="10800000">
            <a:off x="1523995" y="4003998"/>
            <a:ext cx="241304" cy="20580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3" name="Google Shape;203;p10"/>
          <p:cNvCxnSpPr>
            <a:stCxn id="176" idx="1"/>
            <a:endCxn id="169" idx="3"/>
          </p:cNvCxnSpPr>
          <p:nvPr/>
        </p:nvCxnSpPr>
        <p:spPr>
          <a:xfrm flipH="1">
            <a:off x="1530634" y="4209799"/>
            <a:ext cx="234665" cy="17159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10"/>
          <p:cNvCxnSpPr>
            <a:stCxn id="176" idx="0"/>
            <a:endCxn id="167" idx="3"/>
          </p:cNvCxnSpPr>
          <p:nvPr/>
        </p:nvCxnSpPr>
        <p:spPr>
          <a:xfrm rot="10800000">
            <a:off x="1612969" y="3702873"/>
            <a:ext cx="411458" cy="4238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10"/>
          <p:cNvCxnSpPr>
            <a:stCxn id="174" idx="0"/>
            <a:endCxn id="173" idx="2"/>
          </p:cNvCxnSpPr>
          <p:nvPr/>
        </p:nvCxnSpPr>
        <p:spPr>
          <a:xfrm rot="10800000" flipH="1">
            <a:off x="2324193" y="3799688"/>
            <a:ext cx="59460" cy="8601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" name="Google Shape;206;p10"/>
          <p:cNvCxnSpPr>
            <a:stCxn id="173" idx="0"/>
            <a:endCxn id="172" idx="2"/>
          </p:cNvCxnSpPr>
          <p:nvPr/>
        </p:nvCxnSpPr>
        <p:spPr>
          <a:xfrm rot="10800000" flipH="1">
            <a:off x="2383725" y="3468159"/>
            <a:ext cx="99726" cy="15442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10"/>
          <p:cNvCxnSpPr>
            <a:stCxn id="172" idx="3"/>
            <a:endCxn id="183" idx="1"/>
          </p:cNvCxnSpPr>
          <p:nvPr/>
        </p:nvCxnSpPr>
        <p:spPr>
          <a:xfrm>
            <a:off x="2706469" y="3379612"/>
            <a:ext cx="229903" cy="34564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10"/>
          <p:cNvCxnSpPr>
            <a:stCxn id="183" idx="1"/>
            <a:endCxn id="171" idx="3"/>
          </p:cNvCxnSpPr>
          <p:nvPr/>
        </p:nvCxnSpPr>
        <p:spPr>
          <a:xfrm rot="10800000">
            <a:off x="1940155" y="3396059"/>
            <a:ext cx="996246" cy="32919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10"/>
          <p:cNvCxnSpPr>
            <a:stCxn id="183" idx="2"/>
            <a:endCxn id="182" idx="0"/>
          </p:cNvCxnSpPr>
          <p:nvPr/>
        </p:nvCxnSpPr>
        <p:spPr>
          <a:xfrm flipH="1">
            <a:off x="2878168" y="3813795"/>
            <a:ext cx="317361" cy="260788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" name="Google Shape;210;p10"/>
          <p:cNvCxnSpPr>
            <a:stCxn id="183" idx="2"/>
          </p:cNvCxnSpPr>
          <p:nvPr/>
        </p:nvCxnSpPr>
        <p:spPr>
          <a:xfrm flipH="1">
            <a:off x="3109514" y="3813795"/>
            <a:ext cx="86015" cy="46370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1" name="Google Shape;211;p10"/>
          <p:cNvCxnSpPr>
            <a:stCxn id="183" idx="2"/>
            <a:endCxn id="191" idx="0"/>
          </p:cNvCxnSpPr>
          <p:nvPr/>
        </p:nvCxnSpPr>
        <p:spPr>
          <a:xfrm>
            <a:off x="3195529" y="3813795"/>
            <a:ext cx="336123" cy="45244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2" name="Google Shape;212;p10"/>
          <p:cNvCxnSpPr>
            <a:stCxn id="183" idx="2"/>
            <a:endCxn id="189" idx="1"/>
          </p:cNvCxnSpPr>
          <p:nvPr/>
        </p:nvCxnSpPr>
        <p:spPr>
          <a:xfrm>
            <a:off x="3195529" y="3813795"/>
            <a:ext cx="191658" cy="14980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3" name="Google Shape;213;p10"/>
          <p:cNvCxnSpPr>
            <a:stCxn id="183" idx="2"/>
            <a:endCxn id="180" idx="0"/>
          </p:cNvCxnSpPr>
          <p:nvPr/>
        </p:nvCxnSpPr>
        <p:spPr>
          <a:xfrm>
            <a:off x="3195529" y="3813795"/>
            <a:ext cx="74469" cy="72189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4" name="Google Shape;214;p10"/>
          <p:cNvCxnSpPr>
            <a:stCxn id="182" idx="1"/>
            <a:endCxn id="176" idx="3"/>
          </p:cNvCxnSpPr>
          <p:nvPr/>
        </p:nvCxnSpPr>
        <p:spPr>
          <a:xfrm flipH="1">
            <a:off x="2283531" y="4163123"/>
            <a:ext cx="392985" cy="4661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215;p10"/>
          <p:cNvCxnSpPr>
            <a:stCxn id="181" idx="1"/>
            <a:endCxn id="176" idx="3"/>
          </p:cNvCxnSpPr>
          <p:nvPr/>
        </p:nvCxnSpPr>
        <p:spPr>
          <a:xfrm rot="10800000">
            <a:off x="2283591" y="4209763"/>
            <a:ext cx="501370" cy="16467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216;p10"/>
          <p:cNvCxnSpPr>
            <a:stCxn id="175" idx="0"/>
            <a:endCxn id="174" idx="2"/>
          </p:cNvCxnSpPr>
          <p:nvPr/>
        </p:nvCxnSpPr>
        <p:spPr>
          <a:xfrm rot="10800000">
            <a:off x="2324217" y="4062832"/>
            <a:ext cx="237985" cy="35401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217;p10"/>
          <p:cNvCxnSpPr>
            <a:stCxn id="180" idx="1"/>
            <a:endCxn id="175" idx="3"/>
          </p:cNvCxnSpPr>
          <p:nvPr/>
        </p:nvCxnSpPr>
        <p:spPr>
          <a:xfrm rot="10800000">
            <a:off x="2716830" y="4478669"/>
            <a:ext cx="293981" cy="14562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218;p10"/>
          <p:cNvCxnSpPr>
            <a:stCxn id="180" idx="1"/>
            <a:endCxn id="177" idx="3"/>
          </p:cNvCxnSpPr>
          <p:nvPr/>
        </p:nvCxnSpPr>
        <p:spPr>
          <a:xfrm rot="10800000">
            <a:off x="2372769" y="4593404"/>
            <a:ext cx="638042" cy="3088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10"/>
          <p:cNvCxnSpPr>
            <a:endCxn id="181" idx="2"/>
          </p:cNvCxnSpPr>
          <p:nvPr/>
        </p:nvCxnSpPr>
        <p:spPr>
          <a:xfrm rot="10800000">
            <a:off x="2996896" y="4462974"/>
            <a:ext cx="86304" cy="7562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10"/>
          <p:cNvCxnSpPr>
            <a:stCxn id="180" idx="3"/>
            <a:endCxn id="187" idx="0"/>
          </p:cNvCxnSpPr>
          <p:nvPr/>
        </p:nvCxnSpPr>
        <p:spPr>
          <a:xfrm>
            <a:off x="3529066" y="4624289"/>
            <a:ext cx="491412" cy="21619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10"/>
          <p:cNvCxnSpPr>
            <a:stCxn id="179" idx="1"/>
          </p:cNvCxnSpPr>
          <p:nvPr/>
        </p:nvCxnSpPr>
        <p:spPr>
          <a:xfrm rot="10800000">
            <a:off x="2358096" y="4687537"/>
            <a:ext cx="348246" cy="28041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10"/>
          <p:cNvCxnSpPr/>
          <p:nvPr/>
        </p:nvCxnSpPr>
        <p:spPr>
          <a:xfrm rot="10800000" flipH="1">
            <a:off x="2825431" y="4676208"/>
            <a:ext cx="185596" cy="2083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10"/>
          <p:cNvCxnSpPr>
            <a:endCxn id="179" idx="3"/>
          </p:cNvCxnSpPr>
          <p:nvPr/>
        </p:nvCxnSpPr>
        <p:spPr>
          <a:xfrm flipH="1">
            <a:off x="3224598" y="4468169"/>
            <a:ext cx="739211" cy="49978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10"/>
          <p:cNvCxnSpPr>
            <a:stCxn id="186" idx="1"/>
          </p:cNvCxnSpPr>
          <p:nvPr/>
        </p:nvCxnSpPr>
        <p:spPr>
          <a:xfrm flipH="1">
            <a:off x="3226379" y="4637085"/>
            <a:ext cx="692884" cy="38735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10"/>
          <p:cNvCxnSpPr/>
          <p:nvPr/>
        </p:nvCxnSpPr>
        <p:spPr>
          <a:xfrm rot="10800000" flipH="1">
            <a:off x="4058267" y="4730470"/>
            <a:ext cx="66532" cy="11213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10"/>
          <p:cNvCxnSpPr/>
          <p:nvPr/>
        </p:nvCxnSpPr>
        <p:spPr>
          <a:xfrm rot="10800000" flipH="1">
            <a:off x="4035127" y="4465391"/>
            <a:ext cx="54986" cy="8471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10"/>
          <p:cNvCxnSpPr>
            <a:stCxn id="188" idx="1"/>
            <a:endCxn id="191" idx="3"/>
          </p:cNvCxnSpPr>
          <p:nvPr/>
        </p:nvCxnSpPr>
        <p:spPr>
          <a:xfrm flipH="1">
            <a:off x="3733184" y="4338028"/>
            <a:ext cx="83850" cy="1674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10"/>
          <p:cNvCxnSpPr>
            <a:stCxn id="189" idx="2"/>
          </p:cNvCxnSpPr>
          <p:nvPr/>
        </p:nvCxnSpPr>
        <p:spPr>
          <a:xfrm>
            <a:off x="3588737" y="4052075"/>
            <a:ext cx="20205" cy="20940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10"/>
          <p:cNvCxnSpPr>
            <a:stCxn id="184" idx="2"/>
            <a:endCxn id="189" idx="0"/>
          </p:cNvCxnSpPr>
          <p:nvPr/>
        </p:nvCxnSpPr>
        <p:spPr>
          <a:xfrm flipH="1">
            <a:off x="3588720" y="3683209"/>
            <a:ext cx="298888" cy="19180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10"/>
          <p:cNvCxnSpPr/>
          <p:nvPr/>
        </p:nvCxnSpPr>
        <p:spPr>
          <a:xfrm>
            <a:off x="3915990" y="3688657"/>
            <a:ext cx="423870" cy="85004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10"/>
          <p:cNvCxnSpPr>
            <a:stCxn id="184" idx="2"/>
            <a:endCxn id="188" idx="0"/>
          </p:cNvCxnSpPr>
          <p:nvPr/>
        </p:nvCxnSpPr>
        <p:spPr>
          <a:xfrm>
            <a:off x="3887608" y="3683209"/>
            <a:ext cx="103478" cy="52446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10"/>
          <p:cNvCxnSpPr>
            <a:stCxn id="185" idx="2"/>
          </p:cNvCxnSpPr>
          <p:nvPr/>
        </p:nvCxnSpPr>
        <p:spPr>
          <a:xfrm>
            <a:off x="4287339" y="3964141"/>
            <a:ext cx="116611" cy="57915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10"/>
          <p:cNvCxnSpPr>
            <a:stCxn id="190" idx="2"/>
            <a:endCxn id="183" idx="0"/>
          </p:cNvCxnSpPr>
          <p:nvPr/>
        </p:nvCxnSpPr>
        <p:spPr>
          <a:xfrm flipH="1">
            <a:off x="3195469" y="3499627"/>
            <a:ext cx="74469" cy="137105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" name="Google Shape;234;p10"/>
          <p:cNvSpPr/>
          <p:nvPr/>
        </p:nvSpPr>
        <p:spPr>
          <a:xfrm>
            <a:off x="1554483" y="3484619"/>
            <a:ext cx="436282" cy="98571"/>
          </a:xfrm>
          <a:prstGeom prst="rect">
            <a:avLst/>
          </a:prstGeom>
          <a:solidFill>
            <a:srgbClr val="FF00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577">
                <a:solidFill>
                  <a:srgbClr val="FFFFFF"/>
                </a:solidFill>
              </a:rPr>
              <a:t>Проблема</a:t>
            </a:r>
            <a:endParaRPr sz="577">
              <a:solidFill>
                <a:srgbClr val="FFFFFF"/>
              </a:solidFill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2514904" y="3423862"/>
            <a:ext cx="436282" cy="98571"/>
          </a:xfrm>
          <a:prstGeom prst="rect">
            <a:avLst/>
          </a:prstGeom>
          <a:solidFill>
            <a:srgbClr val="FF00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577">
                <a:solidFill>
                  <a:srgbClr val="FFFFFF"/>
                </a:solidFill>
              </a:rPr>
              <a:t>Проблема</a:t>
            </a:r>
            <a:endParaRPr sz="577">
              <a:solidFill>
                <a:srgbClr val="FFFFFF"/>
              </a:solidFill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1837787" y="4959784"/>
            <a:ext cx="768075" cy="98571"/>
          </a:xfrm>
          <a:prstGeom prst="rect">
            <a:avLst/>
          </a:prstGeom>
          <a:solidFill>
            <a:srgbClr val="0000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577">
                <a:solidFill>
                  <a:srgbClr val="FFFFFF"/>
                </a:solidFill>
              </a:rPr>
              <a:t>Корневая причина</a:t>
            </a:r>
            <a:endParaRPr sz="577">
              <a:solidFill>
                <a:srgbClr val="FFFFFF"/>
              </a:solidFill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3678586" y="4992853"/>
            <a:ext cx="768075" cy="98571"/>
          </a:xfrm>
          <a:prstGeom prst="rect">
            <a:avLst/>
          </a:prstGeom>
          <a:solidFill>
            <a:srgbClr val="0000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577">
                <a:solidFill>
                  <a:srgbClr val="FFFFFF"/>
                </a:solidFill>
              </a:rPr>
              <a:t>Корневая причина</a:t>
            </a:r>
            <a:endParaRPr sz="577">
              <a:solidFill>
                <a:srgbClr val="FFFFFF"/>
              </a:solidFill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3022042" y="4714981"/>
            <a:ext cx="768075" cy="98571"/>
          </a:xfrm>
          <a:prstGeom prst="rect">
            <a:avLst/>
          </a:prstGeom>
          <a:solidFill>
            <a:srgbClr val="0000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3982" tIns="43982" rIns="43982" bIns="43982" anchor="ctr" anchorCtr="0">
            <a:noAutofit/>
          </a:bodyPr>
          <a:lstStyle/>
          <a:p>
            <a:pPr defTabSz="439918"/>
            <a:r>
              <a:rPr lang="en" sz="577">
                <a:solidFill>
                  <a:srgbClr val="FFFFFF"/>
                </a:solidFill>
              </a:rPr>
              <a:t>Корневая причина</a:t>
            </a:r>
            <a:endParaRPr sz="577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Давайте развивать профессионалов в ИТ-сфере вместе!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177730"/>
            <a:ext cx="806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Расскажите о том, чем мы с вами занимаемся и что изучаем</a:t>
            </a:r>
            <a:r>
              <a:rPr lang="en-US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</a:t>
            </a: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поделитесь своим опытом</a:t>
            </a:r>
            <a:endParaRPr kumimoji="0" lang="ru-RU" sz="1500" b="1" i="1" u="none" strike="noStrike" kern="120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BEBFF-0979-4B94-8BB3-553C0DA6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73" y="1914008"/>
            <a:ext cx="1265030" cy="396274"/>
          </a:xfrm>
          <a:prstGeom prst="rect">
            <a:avLst/>
          </a:prstGeom>
        </p:spPr>
      </p:pic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C0361AE0-4387-426B-B89B-CDA63D5713EC}"/>
              </a:ext>
            </a:extLst>
          </p:cNvPr>
          <p:cNvSpPr txBox="1"/>
          <p:nvPr/>
        </p:nvSpPr>
        <p:spPr>
          <a:xfrm>
            <a:off x="5726478" y="2397573"/>
            <a:ext cx="26939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4"/>
              </a:rPr>
              <a:t>https://clck.ru/gA2sM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301BDD11-679B-4A2D-803D-124B04C69773}"/>
              </a:ext>
            </a:extLst>
          </p:cNvPr>
          <p:cNvSpPr txBox="1"/>
          <p:nvPr/>
        </p:nvSpPr>
        <p:spPr>
          <a:xfrm>
            <a:off x="723541" y="2397573"/>
            <a:ext cx="275862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5"/>
              </a:rPr>
              <a:t>https://clck.ru/gA2tC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8F53-1271-46A9-9622-EACBBFBE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28" y="1857651"/>
            <a:ext cx="2156647" cy="464860"/>
          </a:xfrm>
          <a:prstGeom prst="rect">
            <a:avLst/>
          </a:prstGeom>
        </p:spPr>
      </p:pic>
      <p:pic>
        <p:nvPicPr>
          <p:cNvPr id="12" name="Google Shape;1101;p105" descr="preencoded.png">
            <a:extLst>
              <a:ext uri="{FF2B5EF4-FFF2-40B4-BE49-F238E27FC236}">
                <a16:creationId xmlns:a16="http://schemas.microsoft.com/office/drawing/2014/main" id="{263010B0-A4DE-4AE5-AD3A-DD9858EA93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9000" y="3095772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229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284780"/>
            <a:ext cx="517713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Пост-анализ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Метод А3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 - Отчёт о пост-анализе в формате метода А3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Google Shape;235;p44">
            <a:extLst>
              <a:ext uri="{FF2B5EF4-FFF2-40B4-BE49-F238E27FC236}">
                <a16:creationId xmlns:a16="http://schemas.microsoft.com/office/drawing/2014/main" id="{6E3A61A7-78BF-4425-86F6-D556D20192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399" y="2392776"/>
            <a:ext cx="2392562" cy="198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пост-анализ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8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2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Что такое пост-анализ</a:t>
            </a:r>
            <a:endParaRPr sz="2894"/>
          </a:p>
        </p:txBody>
      </p:sp>
      <p:sp>
        <p:nvSpPr>
          <p:cNvPr id="340" name="Google Shape;340;p28"/>
          <p:cNvSpPr txBox="1"/>
          <p:nvPr/>
        </p:nvSpPr>
        <p:spPr>
          <a:xfrm>
            <a:off x="597306" y="1471300"/>
            <a:ext cx="5368417" cy="287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Пост-анализ – это сравнение фактических показателей проекта с запланированными и анализ всех принятых решений участниками проектной команды, которые привели к таким фактическим показателям.</a:t>
            </a:r>
            <a:endParaRPr sz="900" dirty="0">
              <a:ea typeface="+mn-ea"/>
            </a:endParaRPr>
          </a:p>
          <a:p>
            <a:pPr algn="just" defTabSz="685800">
              <a:lnSpc>
                <a:spcPct val="150000"/>
              </a:lnSpc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Пост-анализ включает в себя:</a:t>
            </a:r>
            <a:endParaRPr sz="900" dirty="0">
              <a:ea typeface="+mn-ea"/>
            </a:endParaRPr>
          </a:p>
          <a:p>
            <a:pPr marL="449263" indent="-449263" algn="just" defTabSz="685800">
              <a:lnSpc>
                <a:spcPct val="150000"/>
              </a:lnSpc>
              <a:buSzPts val="2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сравнение фактических результатов с ожидаемыми при принятии решения о реализации проекта и в ходе управления изменениями проекта;</a:t>
            </a:r>
            <a:endParaRPr sz="900" dirty="0">
              <a:ea typeface="+mn-ea"/>
            </a:endParaRPr>
          </a:p>
          <a:p>
            <a:pPr marL="449263" indent="-449263" algn="just" defTabSz="685800">
              <a:lnSpc>
                <a:spcPct val="150000"/>
              </a:lnSpc>
              <a:buSzPts val="2000"/>
              <a:buFont typeface="Noto Sans Symbols"/>
              <a:buChar char="✔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объяснение причин возникновения различий.</a:t>
            </a:r>
            <a:endParaRPr sz="900" dirty="0">
              <a:ea typeface="+mn-ea"/>
            </a:endParaRPr>
          </a:p>
        </p:txBody>
      </p:sp>
      <p:pic>
        <p:nvPicPr>
          <p:cNvPr id="341" name="Google Shape;34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2929" y="2282693"/>
            <a:ext cx="2595642" cy="2271713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96;p54">
            <a:extLst>
              <a:ext uri="{FF2B5EF4-FFF2-40B4-BE49-F238E27FC236}">
                <a16:creationId xmlns:a16="http://schemas.microsoft.com/office/drawing/2014/main" id="{9EB842BC-146D-4393-A28B-7D8419AAE251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4C31DF9-9848-4F0D-BE38-853E0FA67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/>
              <a:t>Для чего это нужно?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2355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/>
          <p:cNvSpPr txBox="1"/>
          <p:nvPr/>
        </p:nvSpPr>
        <p:spPr>
          <a:xfrm>
            <a:off x="603423" y="2260292"/>
            <a:ext cx="1564591" cy="1159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69" rIns="0" bIns="0" anchor="t" anchorCtr="0">
            <a:noAutofit/>
          </a:bodyPr>
          <a:lstStyle/>
          <a:p>
            <a:pPr marL="5570" marR="2228" defTabSz="685800">
              <a:lnSpc>
                <a:spcPct val="108500"/>
              </a:lnSpc>
              <a:spcBef>
                <a:spcPts val="794"/>
              </a:spcBef>
              <a:defRPr/>
            </a:pPr>
            <a:r>
              <a:rPr lang="ru-RU" sz="125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завершена фаза проекта</a:t>
            </a:r>
            <a:endParaRPr sz="12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0" name="Google Shape;460;p32"/>
          <p:cNvSpPr txBox="1"/>
          <p:nvPr/>
        </p:nvSpPr>
        <p:spPr>
          <a:xfrm>
            <a:off x="2614910" y="2260292"/>
            <a:ext cx="1971836" cy="1572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69" rIns="0" bIns="0" anchor="t" anchorCtr="0">
            <a:noAutofit/>
          </a:bodyPr>
          <a:lstStyle/>
          <a:p>
            <a:pPr marL="5570" marR="86881" defTabSz="685800">
              <a:lnSpc>
                <a:spcPct val="108500"/>
              </a:lnSpc>
              <a:spcBef>
                <a:spcPts val="794"/>
              </a:spcBef>
              <a:defRPr/>
            </a:pPr>
            <a:r>
              <a:rPr lang="ru-RU" sz="125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наступило контрольное событие, веха (заложенные изначально в ИСР проекта)</a:t>
            </a:r>
            <a:endParaRPr sz="125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1" name="Google Shape;461;p32"/>
          <p:cNvSpPr txBox="1"/>
          <p:nvPr/>
        </p:nvSpPr>
        <p:spPr>
          <a:xfrm>
            <a:off x="4851940" y="2158250"/>
            <a:ext cx="1117539" cy="14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1419" rIns="0" bIns="0" anchor="t" anchorCtr="0">
            <a:noAutofit/>
          </a:bodyPr>
          <a:lstStyle/>
          <a:p>
            <a:pPr marL="10025" marR="2228" defTabSz="685800">
              <a:lnSpc>
                <a:spcPct val="108500"/>
              </a:lnSpc>
              <a:spcBef>
                <a:spcPts val="759"/>
              </a:spcBef>
              <a:defRPr/>
            </a:pPr>
            <a:r>
              <a:rPr lang="ru-RU" sz="125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получен MVP*</a:t>
            </a:r>
            <a:endParaRPr sz="1250">
              <a:solidFill>
                <a:srgbClr val="FC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2" name="Google Shape;462;p32"/>
          <p:cNvSpPr/>
          <p:nvPr/>
        </p:nvSpPr>
        <p:spPr>
          <a:xfrm>
            <a:off x="613309" y="1699039"/>
            <a:ext cx="459211" cy="459211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defRPr/>
            </a:pPr>
            <a:endParaRPr sz="789"/>
          </a:p>
        </p:txBody>
      </p:sp>
      <p:sp>
        <p:nvSpPr>
          <p:cNvPr id="463" name="Google Shape;463;p32"/>
          <p:cNvSpPr/>
          <p:nvPr/>
        </p:nvSpPr>
        <p:spPr>
          <a:xfrm>
            <a:off x="2322869" y="1699039"/>
            <a:ext cx="0" cy="298501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defRPr/>
            </a:pPr>
            <a:endParaRPr sz="789"/>
          </a:p>
        </p:txBody>
      </p:sp>
      <p:sp>
        <p:nvSpPr>
          <p:cNvPr id="464" name="Google Shape;464;p32"/>
          <p:cNvSpPr/>
          <p:nvPr/>
        </p:nvSpPr>
        <p:spPr>
          <a:xfrm>
            <a:off x="2614909" y="1699039"/>
            <a:ext cx="459212" cy="45921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defRPr/>
            </a:pPr>
            <a:endParaRPr sz="789"/>
          </a:p>
        </p:txBody>
      </p:sp>
      <p:sp>
        <p:nvSpPr>
          <p:cNvPr id="465" name="Google Shape;465;p32"/>
          <p:cNvSpPr/>
          <p:nvPr/>
        </p:nvSpPr>
        <p:spPr>
          <a:xfrm>
            <a:off x="4624543" y="1699039"/>
            <a:ext cx="0" cy="298501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defRPr/>
            </a:pPr>
            <a:endParaRPr sz="789"/>
          </a:p>
        </p:txBody>
      </p:sp>
      <p:sp>
        <p:nvSpPr>
          <p:cNvPr id="466" name="Google Shape;466;p32"/>
          <p:cNvSpPr/>
          <p:nvPr/>
        </p:nvSpPr>
        <p:spPr>
          <a:xfrm>
            <a:off x="4854148" y="1699039"/>
            <a:ext cx="459212" cy="45921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defRPr/>
            </a:pPr>
            <a:endParaRPr sz="789"/>
          </a:p>
        </p:txBody>
      </p:sp>
      <p:sp>
        <p:nvSpPr>
          <p:cNvPr id="498" name="Google Shape;498;p32"/>
          <p:cNvSpPr txBox="1">
            <a:spLocks noGrp="1"/>
          </p:cNvSpPr>
          <p:nvPr>
            <p:ph type="title"/>
          </p:nvPr>
        </p:nvSpPr>
        <p:spPr>
          <a:xfrm>
            <a:off x="585923" y="793874"/>
            <a:ext cx="7347099" cy="4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69" rIns="0" bIns="0" anchor="t" anchorCtr="0">
            <a:noAutofit/>
          </a:bodyPr>
          <a:lstStyle/>
          <a:p>
            <a:pPr marL="5570"/>
            <a:r>
              <a:rPr lang="ru-RU" sz="2700" b="1" dirty="0"/>
              <a:t>Пост-анализ выполняется после того, как:</a:t>
            </a:r>
            <a:endParaRPr sz="2700" dirty="0"/>
          </a:p>
        </p:txBody>
      </p:sp>
      <p:sp>
        <p:nvSpPr>
          <p:cNvPr id="499" name="Google Shape;499;p32"/>
          <p:cNvSpPr/>
          <p:nvPr/>
        </p:nvSpPr>
        <p:spPr>
          <a:xfrm>
            <a:off x="6626638" y="1705010"/>
            <a:ext cx="0" cy="298501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defRPr/>
            </a:pPr>
            <a:endParaRPr sz="789"/>
          </a:p>
        </p:txBody>
      </p:sp>
      <p:sp>
        <p:nvSpPr>
          <p:cNvPr id="500" name="Google Shape;500;p32"/>
          <p:cNvSpPr/>
          <p:nvPr/>
        </p:nvSpPr>
        <p:spPr>
          <a:xfrm>
            <a:off x="6856094" y="1705010"/>
            <a:ext cx="459212" cy="45921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defRPr/>
            </a:pPr>
            <a:endParaRPr sz="789"/>
          </a:p>
        </p:txBody>
      </p:sp>
      <p:sp>
        <p:nvSpPr>
          <p:cNvPr id="501" name="Google Shape;501;p32"/>
          <p:cNvSpPr txBox="1"/>
          <p:nvPr/>
        </p:nvSpPr>
        <p:spPr>
          <a:xfrm>
            <a:off x="6905549" y="2260292"/>
            <a:ext cx="1376488" cy="14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1419" rIns="0" bIns="0" anchor="t" anchorCtr="0">
            <a:noAutofit/>
          </a:bodyPr>
          <a:lstStyle/>
          <a:p>
            <a:pPr marL="10025" marR="2228" defTabSz="685800">
              <a:lnSpc>
                <a:spcPct val="108500"/>
              </a:lnSpc>
              <a:spcBef>
                <a:spcPts val="759"/>
              </a:spcBef>
              <a:defRPr/>
            </a:pPr>
            <a:r>
              <a:rPr lang="ru-RU" sz="1250">
                <a:solidFill>
                  <a:srgbClr val="858793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завершён проект</a:t>
            </a:r>
            <a:endParaRPr sz="1250">
              <a:solidFill>
                <a:srgbClr val="FC2C38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2" name="Google Shape;502;p32"/>
          <p:cNvSpPr txBox="1"/>
          <p:nvPr/>
        </p:nvSpPr>
        <p:spPr>
          <a:xfrm>
            <a:off x="4795049" y="3224236"/>
            <a:ext cx="1681153" cy="146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defRPr/>
            </a:pPr>
            <a:r>
              <a:rPr lang="ru-RU" sz="825">
                <a:solidFill>
                  <a:srgbClr val="666666"/>
                </a:solidFill>
              </a:rPr>
              <a:t>*MVP (англ. Minimum Viable Product) – это минимально жизнеспособный продукт, самая ранняя версия продукта, которая обладает только необходимыми функциями, достаточными для того, чтобы донести основополагающие ценности до аудитории и проверить их на первых пользователях.</a:t>
            </a:r>
            <a:endParaRPr sz="825"/>
          </a:p>
        </p:txBody>
      </p:sp>
      <p:sp>
        <p:nvSpPr>
          <p:cNvPr id="47" name="Google Shape;396;p54">
            <a:extLst>
              <a:ext uri="{FF2B5EF4-FFF2-40B4-BE49-F238E27FC236}">
                <a16:creationId xmlns:a16="http://schemas.microsoft.com/office/drawing/2014/main" id="{02835733-0378-4B7A-AC02-D4FB5DD7997F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573A6965-8240-4FD8-AE6D-5B6FB0AFB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2420</TotalTime>
  <Words>3157</Words>
  <Application>Microsoft Office PowerPoint</Application>
  <PresentationFormat>Экран (16:9)</PresentationFormat>
  <Paragraphs>478</Paragraphs>
  <Slides>42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42</vt:i4>
      </vt:variant>
    </vt:vector>
  </HeadingPairs>
  <TitlesOfParts>
    <vt:vector size="56" baseType="lpstr">
      <vt:lpstr>Noto Sans Symbols</vt:lpstr>
      <vt:lpstr>IBM Plex Sans SemiBold</vt:lpstr>
      <vt:lpstr>IBM Plex Sans</vt:lpstr>
      <vt:lpstr>Calibri</vt:lpstr>
      <vt:lpstr>Arial</vt:lpstr>
      <vt:lpstr>Roboto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2_Office Theme</vt:lpstr>
      <vt:lpstr>Office Theme</vt:lpstr>
      <vt:lpstr>1_Simple Light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Что такое пост-анализ проекта?</vt:lpstr>
      <vt:lpstr>Что такое пост-анализ</vt:lpstr>
      <vt:lpstr>Для чего это нужно?</vt:lpstr>
      <vt:lpstr>Пост-анализ выполняется после того, как:</vt:lpstr>
      <vt:lpstr>Для чего это нужно</vt:lpstr>
      <vt:lpstr>Для чего это нужно</vt:lpstr>
      <vt:lpstr>Для чего это нужно</vt:lpstr>
      <vt:lpstr>В чём заключается роль PM?</vt:lpstr>
      <vt:lpstr>Роль PM в пост-анализе</vt:lpstr>
      <vt:lpstr>Как делать нельзя?</vt:lpstr>
      <vt:lpstr>Антипатерны пост-анализа!</vt:lpstr>
      <vt:lpstr>Как провести пост-анализ?</vt:lpstr>
      <vt:lpstr>Для того, чтобы провести пост-анализ нужно:</vt:lpstr>
      <vt:lpstr>Способ провести пост анализ</vt:lpstr>
      <vt:lpstr>Как провести ретроспективный пост-анализ проекта?</vt:lpstr>
      <vt:lpstr>Какие ключевые показатели взять для анализа</vt:lpstr>
      <vt:lpstr>Бюджет проекта</vt:lpstr>
      <vt:lpstr>Сроки проекта</vt:lpstr>
      <vt:lpstr>Управление содержанием проекта</vt:lpstr>
      <vt:lpstr>Плановые и возникшие риски</vt:lpstr>
      <vt:lpstr>Управление командой проекта</vt:lpstr>
      <vt:lpstr>Управление заинтересованными сторонами</vt:lpstr>
      <vt:lpstr>Управление изменениями проекта</vt:lpstr>
      <vt:lpstr>Технические и иные характеристики продукта проекта</vt:lpstr>
      <vt:lpstr>Что учесть в Отчёте пост-анализа?</vt:lpstr>
      <vt:lpstr>Метод А3. Слышали о нём?</vt:lpstr>
      <vt:lpstr>Что такое А3 и почему он полезен в пост анализе</vt:lpstr>
      <vt:lpstr>Кейсы</vt:lpstr>
      <vt:lpstr>Презентация PowerPoint</vt:lpstr>
      <vt:lpstr>Презентация PowerPoint</vt:lpstr>
      <vt:lpstr>FAQ</vt:lpstr>
      <vt:lpstr>Кейс с примером</vt:lpstr>
      <vt:lpstr>Презентация PowerPoint</vt:lpstr>
      <vt:lpstr>Презентация PowerPoint</vt:lpstr>
      <vt:lpstr>Поделитесь с нами обратной связью</vt:lpstr>
      <vt:lpstr>Давайте развивать профессионалов в ИТ-сфере вместе!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152</cp:revision>
  <dcterms:modified xsi:type="dcterms:W3CDTF">2022-05-16T13:46:33Z</dcterms:modified>
</cp:coreProperties>
</file>